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heme/theme2.xml" ContentType="application/vnd.openxmlformats-officedocument.them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2.xml" ContentType="application/vnd.openxmlformats-officedocument.presentationml.notesSlide+xml"/>
  <Override PartName="/ppt/tags/tag103.xml" ContentType="application/vnd.openxmlformats-officedocument.presentationml.tags+xml"/>
  <Override PartName="/ppt/notesSlides/notesSlide3.xml" ContentType="application/vnd.openxmlformats-officedocument.presentationml.notesSlide+xml"/>
  <Override PartName="/ppt/tags/tag10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409" r:id="rId2"/>
    <p:sldId id="412" r:id="rId3"/>
    <p:sldId id="410" r:id="rId4"/>
    <p:sldId id="428" r:id="rId5"/>
    <p:sldId id="411" r:id="rId6"/>
    <p:sldId id="439" r:id="rId7"/>
    <p:sldId id="441" r:id="rId8"/>
    <p:sldId id="440" r:id="rId9"/>
    <p:sldId id="432" r:id="rId10"/>
    <p:sldId id="413" r:id="rId11"/>
    <p:sldId id="433" r:id="rId12"/>
    <p:sldId id="442" r:id="rId13"/>
    <p:sldId id="434" r:id="rId14"/>
    <p:sldId id="435" r:id="rId15"/>
    <p:sldId id="438" r:id="rId16"/>
    <p:sldId id="436" r:id="rId17"/>
    <p:sldId id="437" r:id="rId18"/>
    <p:sldId id="445" r:id="rId19"/>
    <p:sldId id="443" r:id="rId20"/>
    <p:sldId id="444" r:id="rId21"/>
    <p:sldId id="446" r:id="rId22"/>
    <p:sldId id="448" r:id="rId23"/>
    <p:sldId id="447" r:id="rId24"/>
    <p:sldId id="450" r:id="rId25"/>
    <p:sldId id="44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89918" autoAdjust="0"/>
  </p:normalViewPr>
  <p:slideViewPr>
    <p:cSldViewPr snapToGrid="0">
      <p:cViewPr>
        <p:scale>
          <a:sx n="100" d="100"/>
          <a:sy n="100" d="100"/>
        </p:scale>
        <p:origin x="1062" y="144"/>
      </p:cViewPr>
      <p:guideLst>
        <p:guide orient="horz" pos="220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8463;&#24067;&#30005;&#33041;&#32500;&#20462;\Desktop\E31714013-&#21608;&#20803;&#26680;-&#32593;&#32476;&#24037;&#31243;-redis&#24615;&#33021;&#39044;&#27979;\&#24403;&#21069;&#36827;&#24230;\redis&#27979;&#35797;&#30340;&#25968;&#25454;.20210406000924252%20-%20&#21103;&#26412;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/>
              <a:t>吞吐量(ops/sec)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4.2524329106458272E-2"/>
          <c:y val="0.18103874898484834"/>
          <c:w val="0.85566967652258641"/>
          <c:h val="0.52022273887759063"/>
        </c:manualLayout>
      </c:layout>
      <c:lineChart>
        <c:grouping val="standard"/>
        <c:varyColors val="0"/>
        <c:ser>
          <c:idx val="0"/>
          <c:order val="0"/>
          <c:tx>
            <c:v>workloada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Sheet1!$A$2:$A$101</c:f>
              <c:numCache>
                <c:formatCode>General</c:formatCode>
                <c:ptCount val="100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  <c:pt idx="5">
                  <c:v>6000</c:v>
                </c:pt>
                <c:pt idx="6">
                  <c:v>7000</c:v>
                </c:pt>
                <c:pt idx="7">
                  <c:v>8000</c:v>
                </c:pt>
                <c:pt idx="8">
                  <c:v>9000</c:v>
                </c:pt>
                <c:pt idx="9">
                  <c:v>10000</c:v>
                </c:pt>
                <c:pt idx="10">
                  <c:v>11000</c:v>
                </c:pt>
                <c:pt idx="11">
                  <c:v>12000</c:v>
                </c:pt>
                <c:pt idx="12">
                  <c:v>13000</c:v>
                </c:pt>
                <c:pt idx="13">
                  <c:v>14000</c:v>
                </c:pt>
                <c:pt idx="14">
                  <c:v>15000</c:v>
                </c:pt>
                <c:pt idx="15">
                  <c:v>16000</c:v>
                </c:pt>
                <c:pt idx="16">
                  <c:v>17000</c:v>
                </c:pt>
                <c:pt idx="17">
                  <c:v>18000</c:v>
                </c:pt>
                <c:pt idx="18">
                  <c:v>19000</c:v>
                </c:pt>
                <c:pt idx="19">
                  <c:v>20000</c:v>
                </c:pt>
                <c:pt idx="20">
                  <c:v>21000</c:v>
                </c:pt>
                <c:pt idx="21">
                  <c:v>22000</c:v>
                </c:pt>
                <c:pt idx="22">
                  <c:v>23000</c:v>
                </c:pt>
                <c:pt idx="23">
                  <c:v>24000</c:v>
                </c:pt>
                <c:pt idx="24">
                  <c:v>25000</c:v>
                </c:pt>
                <c:pt idx="25">
                  <c:v>26000</c:v>
                </c:pt>
                <c:pt idx="26">
                  <c:v>27000</c:v>
                </c:pt>
                <c:pt idx="27">
                  <c:v>28000</c:v>
                </c:pt>
                <c:pt idx="28">
                  <c:v>29000</c:v>
                </c:pt>
                <c:pt idx="29">
                  <c:v>30000</c:v>
                </c:pt>
                <c:pt idx="30">
                  <c:v>31000</c:v>
                </c:pt>
                <c:pt idx="31">
                  <c:v>32000</c:v>
                </c:pt>
                <c:pt idx="32">
                  <c:v>33000</c:v>
                </c:pt>
                <c:pt idx="33">
                  <c:v>34000</c:v>
                </c:pt>
                <c:pt idx="34">
                  <c:v>35000</c:v>
                </c:pt>
                <c:pt idx="35">
                  <c:v>36000</c:v>
                </c:pt>
                <c:pt idx="36">
                  <c:v>37000</c:v>
                </c:pt>
                <c:pt idx="37">
                  <c:v>38000</c:v>
                </c:pt>
                <c:pt idx="38">
                  <c:v>39000</c:v>
                </c:pt>
                <c:pt idx="39">
                  <c:v>40000</c:v>
                </c:pt>
                <c:pt idx="40">
                  <c:v>41000</c:v>
                </c:pt>
                <c:pt idx="41">
                  <c:v>42000</c:v>
                </c:pt>
                <c:pt idx="42">
                  <c:v>43000</c:v>
                </c:pt>
                <c:pt idx="43">
                  <c:v>44000</c:v>
                </c:pt>
                <c:pt idx="44">
                  <c:v>45000</c:v>
                </c:pt>
                <c:pt idx="45">
                  <c:v>46000</c:v>
                </c:pt>
                <c:pt idx="46">
                  <c:v>47000</c:v>
                </c:pt>
                <c:pt idx="47">
                  <c:v>48000</c:v>
                </c:pt>
                <c:pt idx="48">
                  <c:v>49000</c:v>
                </c:pt>
                <c:pt idx="49">
                  <c:v>50000</c:v>
                </c:pt>
                <c:pt idx="50">
                  <c:v>51000</c:v>
                </c:pt>
                <c:pt idx="51">
                  <c:v>52000</c:v>
                </c:pt>
                <c:pt idx="52">
                  <c:v>53000</c:v>
                </c:pt>
                <c:pt idx="53">
                  <c:v>54000</c:v>
                </c:pt>
                <c:pt idx="54">
                  <c:v>55000</c:v>
                </c:pt>
                <c:pt idx="55">
                  <c:v>56000</c:v>
                </c:pt>
                <c:pt idx="56">
                  <c:v>57000</c:v>
                </c:pt>
                <c:pt idx="57">
                  <c:v>58000</c:v>
                </c:pt>
                <c:pt idx="58">
                  <c:v>59000</c:v>
                </c:pt>
                <c:pt idx="59">
                  <c:v>60000</c:v>
                </c:pt>
                <c:pt idx="60">
                  <c:v>61000</c:v>
                </c:pt>
                <c:pt idx="61">
                  <c:v>62000</c:v>
                </c:pt>
                <c:pt idx="62">
                  <c:v>63000</c:v>
                </c:pt>
                <c:pt idx="63">
                  <c:v>64000</c:v>
                </c:pt>
                <c:pt idx="64">
                  <c:v>65000</c:v>
                </c:pt>
                <c:pt idx="65">
                  <c:v>66000</c:v>
                </c:pt>
                <c:pt idx="66">
                  <c:v>67000</c:v>
                </c:pt>
                <c:pt idx="67">
                  <c:v>68000</c:v>
                </c:pt>
                <c:pt idx="68">
                  <c:v>69000</c:v>
                </c:pt>
                <c:pt idx="69">
                  <c:v>70000</c:v>
                </c:pt>
                <c:pt idx="70">
                  <c:v>71000</c:v>
                </c:pt>
                <c:pt idx="71">
                  <c:v>72000</c:v>
                </c:pt>
                <c:pt idx="72">
                  <c:v>73000</c:v>
                </c:pt>
                <c:pt idx="73">
                  <c:v>74000</c:v>
                </c:pt>
                <c:pt idx="74">
                  <c:v>75000</c:v>
                </c:pt>
                <c:pt idx="75">
                  <c:v>76000</c:v>
                </c:pt>
                <c:pt idx="76">
                  <c:v>77000</c:v>
                </c:pt>
                <c:pt idx="77">
                  <c:v>78000</c:v>
                </c:pt>
                <c:pt idx="78">
                  <c:v>79000</c:v>
                </c:pt>
                <c:pt idx="79">
                  <c:v>80000</c:v>
                </c:pt>
                <c:pt idx="80">
                  <c:v>81000</c:v>
                </c:pt>
                <c:pt idx="81">
                  <c:v>82000</c:v>
                </c:pt>
                <c:pt idx="82">
                  <c:v>83000</c:v>
                </c:pt>
                <c:pt idx="83">
                  <c:v>84000</c:v>
                </c:pt>
                <c:pt idx="84">
                  <c:v>85000</c:v>
                </c:pt>
                <c:pt idx="85">
                  <c:v>86000</c:v>
                </c:pt>
                <c:pt idx="86">
                  <c:v>87000</c:v>
                </c:pt>
                <c:pt idx="87">
                  <c:v>88000</c:v>
                </c:pt>
                <c:pt idx="88">
                  <c:v>89000</c:v>
                </c:pt>
                <c:pt idx="89">
                  <c:v>90000</c:v>
                </c:pt>
                <c:pt idx="90">
                  <c:v>91000</c:v>
                </c:pt>
                <c:pt idx="91">
                  <c:v>92000</c:v>
                </c:pt>
                <c:pt idx="92">
                  <c:v>93000</c:v>
                </c:pt>
                <c:pt idx="93">
                  <c:v>94000</c:v>
                </c:pt>
                <c:pt idx="94">
                  <c:v>95000</c:v>
                </c:pt>
                <c:pt idx="95">
                  <c:v>96000</c:v>
                </c:pt>
                <c:pt idx="96">
                  <c:v>97000</c:v>
                </c:pt>
                <c:pt idx="97">
                  <c:v>98000</c:v>
                </c:pt>
                <c:pt idx="98">
                  <c:v>99000</c:v>
                </c:pt>
                <c:pt idx="99">
                  <c:v>100000</c:v>
                </c:pt>
              </c:numCache>
            </c:numRef>
          </c:cat>
          <c:val>
            <c:numRef>
              <c:f>Sheet1!$C$2:$C$101</c:f>
              <c:numCache>
                <c:formatCode>General</c:formatCode>
                <c:ptCount val="100"/>
                <c:pt idx="0">
                  <c:v>5853.8011695906398</c:v>
                </c:pt>
                <c:pt idx="1">
                  <c:v>7940.4761904761899</c:v>
                </c:pt>
                <c:pt idx="2">
                  <c:v>6610.1321585902997</c:v>
                </c:pt>
                <c:pt idx="3">
                  <c:v>7860.5108055009796</c:v>
                </c:pt>
                <c:pt idx="4">
                  <c:v>11187.919463087201</c:v>
                </c:pt>
                <c:pt idx="5">
                  <c:v>9985.0249584026606</c:v>
                </c:pt>
                <c:pt idx="6">
                  <c:v>8975.64102564102</c:v>
                </c:pt>
                <c:pt idx="7">
                  <c:v>11714.494875549</c:v>
                </c:pt>
                <c:pt idx="8">
                  <c:v>10805.5222088835</c:v>
                </c:pt>
                <c:pt idx="9">
                  <c:v>10257.4358974358</c:v>
                </c:pt>
                <c:pt idx="10">
                  <c:v>11543.546694648399</c:v>
                </c:pt>
                <c:pt idx="11">
                  <c:v>10841.011743450699</c:v>
                </c:pt>
                <c:pt idx="12">
                  <c:v>12417.382999044799</c:v>
                </c:pt>
                <c:pt idx="13">
                  <c:v>12963.8888888888</c:v>
                </c:pt>
                <c:pt idx="14">
                  <c:v>12574.1827326068</c:v>
                </c:pt>
                <c:pt idx="15">
                  <c:v>12058.025621703</c:v>
                </c:pt>
                <c:pt idx="16">
                  <c:v>12546.863468634599</c:v>
                </c:pt>
                <c:pt idx="17">
                  <c:v>12040.802675585201</c:v>
                </c:pt>
                <c:pt idx="18">
                  <c:v>12266.623628147099</c:v>
                </c:pt>
                <c:pt idx="19">
                  <c:v>13727.5223061084</c:v>
                </c:pt>
                <c:pt idx="20">
                  <c:v>13880.3701255783</c:v>
                </c:pt>
                <c:pt idx="21">
                  <c:v>12769.0075449796</c:v>
                </c:pt>
                <c:pt idx="22">
                  <c:v>14250.9293680297</c:v>
                </c:pt>
                <c:pt idx="23">
                  <c:v>14227.0302311796</c:v>
                </c:pt>
                <c:pt idx="24">
                  <c:v>13506.7531064289</c:v>
                </c:pt>
                <c:pt idx="25">
                  <c:v>13706.3784923563</c:v>
                </c:pt>
                <c:pt idx="26">
                  <c:v>13685.2508869741</c:v>
                </c:pt>
                <c:pt idx="27">
                  <c:v>14561.1024440977</c:v>
                </c:pt>
                <c:pt idx="28">
                  <c:v>13942.788461538399</c:v>
                </c:pt>
                <c:pt idx="29">
                  <c:v>14382.070949184999</c:v>
                </c:pt>
                <c:pt idx="30">
                  <c:v>14227.168425883399</c:v>
                </c:pt>
                <c:pt idx="31">
                  <c:v>14197.426796805599</c:v>
                </c:pt>
                <c:pt idx="32">
                  <c:v>14121.095421480501</c:v>
                </c:pt>
                <c:pt idx="33">
                  <c:v>13799.107142857099</c:v>
                </c:pt>
                <c:pt idx="34">
                  <c:v>14141.8181818181</c:v>
                </c:pt>
                <c:pt idx="35">
                  <c:v>15025.4590984974</c:v>
                </c:pt>
                <c:pt idx="36">
                  <c:v>14341.472868217001</c:v>
                </c:pt>
                <c:pt idx="37">
                  <c:v>14509.7365406643</c:v>
                </c:pt>
                <c:pt idx="38">
                  <c:v>14509.300595238001</c:v>
                </c:pt>
                <c:pt idx="39">
                  <c:v>14045.294943820199</c:v>
                </c:pt>
                <c:pt idx="40">
                  <c:v>13698.9642499164</c:v>
                </c:pt>
                <c:pt idx="41">
                  <c:v>14453.2002752924</c:v>
                </c:pt>
                <c:pt idx="42">
                  <c:v>13988.614183474299</c:v>
                </c:pt>
                <c:pt idx="43">
                  <c:v>14004.137492043201</c:v>
                </c:pt>
                <c:pt idx="44">
                  <c:v>13992.848258706401</c:v>
                </c:pt>
                <c:pt idx="45">
                  <c:v>14076.1933904528</c:v>
                </c:pt>
                <c:pt idx="46">
                  <c:v>13421.187892632701</c:v>
                </c:pt>
                <c:pt idx="47">
                  <c:v>13475.8562605277</c:v>
                </c:pt>
                <c:pt idx="48">
                  <c:v>12247.188202949201</c:v>
                </c:pt>
                <c:pt idx="49">
                  <c:v>13650.2866502866</c:v>
                </c:pt>
                <c:pt idx="50">
                  <c:v>14049.862258953101</c:v>
                </c:pt>
                <c:pt idx="51">
                  <c:v>13272.332822868801</c:v>
                </c:pt>
                <c:pt idx="52">
                  <c:v>14028.851244044399</c:v>
                </c:pt>
                <c:pt idx="53">
                  <c:v>13177.403611517801</c:v>
                </c:pt>
                <c:pt idx="54">
                  <c:v>14394.399371892099</c:v>
                </c:pt>
                <c:pt idx="55">
                  <c:v>13632.1811100292</c:v>
                </c:pt>
                <c:pt idx="56">
                  <c:v>15087.6124933827</c:v>
                </c:pt>
                <c:pt idx="57">
                  <c:v>13131.3108444645</c:v>
                </c:pt>
                <c:pt idx="58">
                  <c:v>13351.6632722335</c:v>
                </c:pt>
                <c:pt idx="59">
                  <c:v>13752.2347008938</c:v>
                </c:pt>
                <c:pt idx="60">
                  <c:v>13534.723763035199</c:v>
                </c:pt>
                <c:pt idx="61">
                  <c:v>13017.216040310699</c:v>
                </c:pt>
                <c:pt idx="62">
                  <c:v>13816.008771929801</c:v>
                </c:pt>
                <c:pt idx="63">
                  <c:v>13468.2239057239</c:v>
                </c:pt>
                <c:pt idx="64">
                  <c:v>13704.617330803199</c:v>
                </c:pt>
                <c:pt idx="65">
                  <c:v>13355.1193848644</c:v>
                </c:pt>
                <c:pt idx="66">
                  <c:v>13615.3220890063</c:v>
                </c:pt>
                <c:pt idx="67">
                  <c:v>12878.977272727199</c:v>
                </c:pt>
                <c:pt idx="68">
                  <c:v>13200.880045915401</c:v>
                </c:pt>
                <c:pt idx="69">
                  <c:v>12624.1659152389</c:v>
                </c:pt>
                <c:pt idx="70">
                  <c:v>13248.9270386266</c:v>
                </c:pt>
                <c:pt idx="71">
                  <c:v>13506.0964171825</c:v>
                </c:pt>
                <c:pt idx="72">
                  <c:v>13571.4816880461</c:v>
                </c:pt>
                <c:pt idx="73">
                  <c:v>12834.0270551508</c:v>
                </c:pt>
                <c:pt idx="74">
                  <c:v>13718.858606182501</c:v>
                </c:pt>
                <c:pt idx="75">
                  <c:v>14331.6990382802</c:v>
                </c:pt>
                <c:pt idx="76">
                  <c:v>13358.9521165857</c:v>
                </c:pt>
                <c:pt idx="77">
                  <c:v>15063.924295094601</c:v>
                </c:pt>
                <c:pt idx="78">
                  <c:v>13729.7532151546</c:v>
                </c:pt>
                <c:pt idx="79">
                  <c:v>13398.2582481996</c:v>
                </c:pt>
                <c:pt idx="80">
                  <c:v>13426.321896237299</c:v>
                </c:pt>
                <c:pt idx="81">
                  <c:v>14062.9394614988</c:v>
                </c:pt>
                <c:pt idx="82">
                  <c:v>13354.947707159999</c:v>
                </c:pt>
                <c:pt idx="83">
                  <c:v>13847.840422024299</c:v>
                </c:pt>
                <c:pt idx="84">
                  <c:v>13582.774049217</c:v>
                </c:pt>
                <c:pt idx="85">
                  <c:v>13312.848297213601</c:v>
                </c:pt>
                <c:pt idx="86">
                  <c:v>13351.9030079803</c:v>
                </c:pt>
                <c:pt idx="87">
                  <c:v>13495.0161018248</c:v>
                </c:pt>
                <c:pt idx="88">
                  <c:v>13216.6617166617</c:v>
                </c:pt>
                <c:pt idx="89">
                  <c:v>13355.245585398399</c:v>
                </c:pt>
                <c:pt idx="90">
                  <c:v>13515.669092529301</c:v>
                </c:pt>
                <c:pt idx="91">
                  <c:v>13595.5371656568</c:v>
                </c:pt>
                <c:pt idx="92">
                  <c:v>14549.5932415519</c:v>
                </c:pt>
                <c:pt idx="93">
                  <c:v>13273.227901722599</c:v>
                </c:pt>
                <c:pt idx="94">
                  <c:v>13442.9036366209</c:v>
                </c:pt>
                <c:pt idx="95">
                  <c:v>13379.9303135888</c:v>
                </c:pt>
                <c:pt idx="96">
                  <c:v>13809.937357630901</c:v>
                </c:pt>
                <c:pt idx="97">
                  <c:v>13731.399747793101</c:v>
                </c:pt>
                <c:pt idx="98">
                  <c:v>13840.486509156901</c:v>
                </c:pt>
                <c:pt idx="99">
                  <c:v>14070.7752919656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238-4AA4-824E-9ACE16DD5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94515087"/>
        <c:axId val="1"/>
      </c:lineChart>
      <c:catAx>
        <c:axId val="129451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945150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0"/>
    <c:dispBlanksAs val="span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</a:t>
            </a:r>
            <a:r>
              <a:rPr>
                <a:sym typeface="+mn-ea"/>
              </a:rPr>
              <a:t>缓存使用，网站并发量大的情况下，很多人使用了这套解决方案，包括持久化数据的缓存，包括状态化数据的缓存；</a:t>
            </a:r>
            <a:endParaRPr lang="zh-CN" altLang="en-US"/>
          </a:p>
          <a:p>
            <a:r>
              <a:rPr lang="en-US" altLang="zh-CN">
                <a:sym typeface="+mn-ea"/>
              </a:rPr>
              <a:t>2.</a:t>
            </a:r>
            <a:r>
              <a:rPr>
                <a:sym typeface="+mn-ea"/>
              </a:rPr>
              <a:t>排队使用，许多网站有秒杀、抢购的功能，这种功能即时性非常强，需要用高效的机制，发布库存的时候，可以把库存信息存在redis，这样用户购买后redis就减少，这样就不会造成短时间的阻塞；</a:t>
            </a:r>
            <a:endParaRPr lang="zh-CN" altLang="en-US"/>
          </a:p>
          <a:p>
            <a:r>
              <a:rPr lang="en-US" altLang="zh-CN">
                <a:sym typeface="+mn-ea"/>
              </a:rPr>
              <a:t>3.</a:t>
            </a:r>
            <a:r>
              <a:rPr>
                <a:sym typeface="+mn-ea"/>
              </a:rPr>
              <a:t>异步通信，服务A作为生成者，服务B作为消费者，可以代替笨重的webservice或者http，高效的作为服务之间的通信；</a:t>
            </a:r>
            <a:endParaRPr lang="zh-CN" altLang="en-US"/>
          </a:p>
          <a:p>
            <a:r>
              <a:rPr lang="en-US" altLang="zh-CN">
                <a:sym typeface="+mn-ea"/>
              </a:rPr>
              <a:t>4.</a:t>
            </a:r>
            <a:r>
              <a:rPr>
                <a:sym typeface="+mn-ea"/>
              </a:rPr>
              <a:t>日志记录，redis与logstash使用，处理了分布式日志系统问题。logstash的agent收集日志发送到redis，另外一台中央logstash从redis读取日志，集中处理。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ym typeface="+mn-ea"/>
              </a:rPr>
              <a:t>例如，在</a:t>
            </a:r>
            <a:r>
              <a:rPr lang="en-US" altLang="zh-CN" sz="1200" dirty="0">
                <a:sym typeface="+mn-ea"/>
              </a:rPr>
              <a:t>2019</a:t>
            </a:r>
            <a:r>
              <a:rPr lang="zh-CN" altLang="en-US" sz="1200" dirty="0">
                <a:sym typeface="+mn-ea"/>
              </a:rPr>
              <a:t>年的前</a:t>
            </a:r>
            <a:r>
              <a:rPr lang="en-US" altLang="zh-CN" sz="1200" dirty="0">
                <a:sym typeface="+mn-ea"/>
              </a:rPr>
              <a:t>12</a:t>
            </a:r>
            <a:r>
              <a:rPr lang="zh-CN" altLang="en-US" sz="1200" dirty="0">
                <a:sym typeface="+mn-ea"/>
              </a:rPr>
              <a:t>分钟里中国某电商平台双十一成交总数为</a:t>
            </a:r>
            <a:r>
              <a:rPr lang="en-US" altLang="zh-CN" sz="1200" dirty="0">
                <a:sym typeface="+mn-ea"/>
              </a:rPr>
              <a:t>500</a:t>
            </a:r>
            <a:r>
              <a:rPr lang="zh-CN" altLang="en-US" sz="1200" dirty="0">
                <a:sym typeface="+mn-ea"/>
              </a:rPr>
              <a:t>亿笔，总成交额为</a:t>
            </a:r>
            <a:r>
              <a:rPr lang="en-US" altLang="zh-CN" sz="1200" dirty="0">
                <a:sym typeface="+mn-ea"/>
              </a:rPr>
              <a:t>2600</a:t>
            </a:r>
            <a:r>
              <a:rPr lang="zh-CN" altLang="en-US" sz="1200" dirty="0">
                <a:sym typeface="+mn-ea"/>
              </a:rPr>
              <a:t>亿。这类场景这要求数据库具有高的吞吐量和并发性， </a:t>
            </a:r>
            <a:r>
              <a:rPr lang="en-US" altLang="zh-CN" sz="1200" dirty="0">
                <a:sym typeface="+mn-ea"/>
              </a:rPr>
              <a:t>Redis</a:t>
            </a:r>
            <a:r>
              <a:rPr lang="zh-CN" altLang="en-US" sz="1200" dirty="0">
                <a:sym typeface="+mn-ea"/>
              </a:rPr>
              <a:t>性能对服务器的能否正常运转至关重要。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60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598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</a:t>
            </a:r>
            <a:r>
              <a:rPr lang="en-US" altLang="zh-CN" dirty="0"/>
              <a:t>CPU</a:t>
            </a:r>
            <a:r>
              <a:rPr lang="zh-CN" altLang="en-US" dirty="0"/>
              <a:t>和内存来讲，分析</a:t>
            </a:r>
            <a:r>
              <a:rPr lang="en-US" altLang="zh-CN" dirty="0"/>
              <a:t>Redis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499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Zipfian</a:t>
            </a:r>
            <a:r>
              <a:rPr lang="zh-CN" altLang="en-US" dirty="0">
                <a:solidFill>
                  <a:srgbClr val="FF0000"/>
                </a:solidFill>
              </a:rPr>
              <a:t>分布和高斯分布相似，不过是操作的分布，不是数据的分布。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16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image" Target="../media/image1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5.png"/><Relationship Id="rId5" Type="http://schemas.openxmlformats.org/officeDocument/2006/relationships/tags" Target="../tags/tag7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6.xml"/><Relationship Id="rId9" Type="http://schemas.openxmlformats.org/officeDocument/2006/relationships/tags" Target="../tags/tag8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image" Target="../media/image2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0" Type="http://schemas.openxmlformats.org/officeDocument/2006/relationships/tags" Target="../tags/tag27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10" Type="http://schemas.openxmlformats.org/officeDocument/2006/relationships/image" Target="../media/image4.png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>
            <p:custDataLst>
              <p:tags r:id="rId1"/>
            </p:custDataLst>
          </p:nvPr>
        </p:nvSpPr>
        <p:spPr>
          <a:xfrm rot="2700000">
            <a:off x="171353" y="-181366"/>
            <a:ext cx="4119316" cy="4119316"/>
          </a:xfrm>
          <a:custGeom>
            <a:avLst/>
            <a:gdLst>
              <a:gd name="connsiteX0" fmla="*/ 0 w 4119316"/>
              <a:gd name="connsiteY0" fmla="*/ 1465075 h 4119316"/>
              <a:gd name="connsiteX1" fmla="*/ 1465075 w 4119316"/>
              <a:gd name="connsiteY1" fmla="*/ 0 h 4119316"/>
              <a:gd name="connsiteX2" fmla="*/ 4119316 w 4119316"/>
              <a:gd name="connsiteY2" fmla="*/ 0 h 4119316"/>
              <a:gd name="connsiteX3" fmla="*/ 4119316 w 4119316"/>
              <a:gd name="connsiteY3" fmla="*/ 4119316 h 4119316"/>
              <a:gd name="connsiteX4" fmla="*/ 963060 w 4119316"/>
              <a:gd name="connsiteY4" fmla="*/ 4119316 h 4119316"/>
              <a:gd name="connsiteX5" fmla="*/ 0 w 4119316"/>
              <a:gd name="connsiteY5" fmla="*/ 3156256 h 41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316" h="4119316">
                <a:moveTo>
                  <a:pt x="0" y="1465075"/>
                </a:moveTo>
                <a:lnTo>
                  <a:pt x="1465075" y="0"/>
                </a:lnTo>
                <a:lnTo>
                  <a:pt x="4119316" y="0"/>
                </a:lnTo>
                <a:lnTo>
                  <a:pt x="4119316" y="4119316"/>
                </a:lnTo>
                <a:lnTo>
                  <a:pt x="963060" y="4119316"/>
                </a:lnTo>
                <a:lnTo>
                  <a:pt x="0" y="3156256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>
            <p:custDataLst>
              <p:tags r:id="rId2"/>
            </p:custDataLst>
          </p:nvPr>
        </p:nvSpPr>
        <p:spPr>
          <a:xfrm rot="2700000">
            <a:off x="8112505" y="2805113"/>
            <a:ext cx="4119316" cy="4119316"/>
          </a:xfrm>
          <a:custGeom>
            <a:avLst/>
            <a:gdLst>
              <a:gd name="connsiteX0" fmla="*/ 0 w 4119316"/>
              <a:gd name="connsiteY0" fmla="*/ 0 h 4119316"/>
              <a:gd name="connsiteX1" fmla="*/ 2856481 w 4119316"/>
              <a:gd name="connsiteY1" fmla="*/ 0 h 4119316"/>
              <a:gd name="connsiteX2" fmla="*/ 4119316 w 4119316"/>
              <a:gd name="connsiteY2" fmla="*/ 1262835 h 4119316"/>
              <a:gd name="connsiteX3" fmla="*/ 4119316 w 4119316"/>
              <a:gd name="connsiteY3" fmla="*/ 2831151 h 4119316"/>
              <a:gd name="connsiteX4" fmla="*/ 2831151 w 4119316"/>
              <a:gd name="connsiteY4" fmla="*/ 4119316 h 4119316"/>
              <a:gd name="connsiteX5" fmla="*/ 0 w 4119316"/>
              <a:gd name="connsiteY5" fmla="*/ 4119316 h 41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316" h="4119316">
                <a:moveTo>
                  <a:pt x="0" y="0"/>
                </a:moveTo>
                <a:lnTo>
                  <a:pt x="2856481" y="0"/>
                </a:lnTo>
                <a:lnTo>
                  <a:pt x="4119316" y="1262835"/>
                </a:lnTo>
                <a:lnTo>
                  <a:pt x="4119316" y="2831151"/>
                </a:lnTo>
                <a:lnTo>
                  <a:pt x="2831151" y="4119316"/>
                </a:lnTo>
                <a:lnTo>
                  <a:pt x="0" y="4119316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09" y="0"/>
            <a:ext cx="6858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 rot="2700000">
            <a:off x="4083607" y="1304198"/>
            <a:ext cx="4249605" cy="424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3742806" y="3629616"/>
            <a:ext cx="5080626" cy="498921"/>
          </a:xfrm>
          <a:noFill/>
        </p:spPr>
        <p:txBody>
          <a:bodyPr lIns="90000" tIns="46800" rIns="90000" bIns="46800" anchor="t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3742807" y="2285600"/>
            <a:ext cx="5080626" cy="1296392"/>
          </a:xfrm>
          <a:noFill/>
        </p:spPr>
        <p:txBody>
          <a:bodyPr lIns="90000" tIns="46800" rIns="90000" bIns="46800" anchor="b">
            <a:normAutofit/>
          </a:bodyPr>
          <a:lstStyle>
            <a:lvl1pPr algn="ctr">
              <a:defRPr sz="4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016000" y="4265261"/>
            <a:ext cx="2160000" cy="432000"/>
          </a:xfrm>
          <a:noFill/>
        </p:spPr>
        <p:txBody>
          <a:bodyPr vert="horz" lIns="90000" tIns="46800" rIns="90000" bIns="46800"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11" name="文本占位符 13"/>
          <p:cNvSpPr>
            <a:spLocks noGrp="1"/>
          </p:cNvSpPr>
          <p:nvPr>
            <p:ph type="body" sz="quarter" idx="12" hasCustomPrompt="1"/>
            <p:custDataLst>
              <p:tags r:id="rId8"/>
            </p:custDataLst>
          </p:nvPr>
        </p:nvSpPr>
        <p:spPr>
          <a:xfrm>
            <a:off x="5016000" y="4746861"/>
            <a:ext cx="2160000" cy="432000"/>
          </a:xfrm>
          <a:noFill/>
        </p:spPr>
        <p:txBody>
          <a:bodyPr vert="horz" lIns="90000" tIns="46800" rIns="90000" bIns="46800"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3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4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5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1"/>
            </p:custDataLst>
          </p:nvPr>
        </p:nvSpPr>
        <p:spPr>
          <a:xfrm rot="2700000">
            <a:off x="879801" y="-177256"/>
            <a:ext cx="4119316" cy="4119316"/>
          </a:xfrm>
          <a:custGeom>
            <a:avLst/>
            <a:gdLst>
              <a:gd name="connsiteX0" fmla="*/ 0 w 4119316"/>
              <a:gd name="connsiteY0" fmla="*/ 1465075 h 4119316"/>
              <a:gd name="connsiteX1" fmla="*/ 1465075 w 4119316"/>
              <a:gd name="connsiteY1" fmla="*/ 0 h 4119316"/>
              <a:gd name="connsiteX2" fmla="*/ 4119316 w 4119316"/>
              <a:gd name="connsiteY2" fmla="*/ 0 h 4119316"/>
              <a:gd name="connsiteX3" fmla="*/ 4119316 w 4119316"/>
              <a:gd name="connsiteY3" fmla="*/ 4119316 h 4119316"/>
              <a:gd name="connsiteX4" fmla="*/ 963060 w 4119316"/>
              <a:gd name="connsiteY4" fmla="*/ 4119316 h 4119316"/>
              <a:gd name="connsiteX5" fmla="*/ 0 w 4119316"/>
              <a:gd name="connsiteY5" fmla="*/ 3156256 h 41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316" h="4119316">
                <a:moveTo>
                  <a:pt x="0" y="1465075"/>
                </a:moveTo>
                <a:lnTo>
                  <a:pt x="1465075" y="0"/>
                </a:lnTo>
                <a:lnTo>
                  <a:pt x="4119316" y="0"/>
                </a:lnTo>
                <a:lnTo>
                  <a:pt x="4119316" y="4119316"/>
                </a:lnTo>
                <a:lnTo>
                  <a:pt x="963060" y="4119316"/>
                </a:lnTo>
                <a:lnTo>
                  <a:pt x="0" y="3156256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>
            <p:custDataLst>
              <p:tags r:id="rId2"/>
            </p:custDataLst>
          </p:nvPr>
        </p:nvCxnSpPr>
        <p:spPr>
          <a:xfrm>
            <a:off x="6339746" y="4328315"/>
            <a:ext cx="5007523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56238" cy="6858000"/>
          </a:xfrm>
          <a:prstGeom prst="rect">
            <a:avLst/>
          </a:prstGeom>
        </p:spPr>
      </p:pic>
      <p:sp>
        <p:nvSpPr>
          <p:cNvPr id="16" name="任意多边形: 形状 15"/>
          <p:cNvSpPr/>
          <p:nvPr>
            <p:custDataLst>
              <p:tags r:id="rId4"/>
            </p:custDataLst>
          </p:nvPr>
        </p:nvSpPr>
        <p:spPr>
          <a:xfrm rot="2700000">
            <a:off x="-2098140" y="1304197"/>
            <a:ext cx="4249605" cy="4249605"/>
          </a:xfrm>
          <a:custGeom>
            <a:avLst/>
            <a:gdLst>
              <a:gd name="connsiteX0" fmla="*/ 0 w 4249605"/>
              <a:gd name="connsiteY0" fmla="*/ 0 h 4249605"/>
              <a:gd name="connsiteX1" fmla="*/ 4249605 w 4249605"/>
              <a:gd name="connsiteY1" fmla="*/ 0 h 4249605"/>
              <a:gd name="connsiteX2" fmla="*/ 4249605 w 4249605"/>
              <a:gd name="connsiteY2" fmla="*/ 4249605 h 4249605"/>
              <a:gd name="connsiteX3" fmla="*/ 4211899 w 4249605"/>
              <a:gd name="connsiteY3" fmla="*/ 4249605 h 4249605"/>
              <a:gd name="connsiteX4" fmla="*/ 0 w 4249605"/>
              <a:gd name="connsiteY4" fmla="*/ 37707 h 42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9605" h="4249605">
                <a:moveTo>
                  <a:pt x="0" y="0"/>
                </a:moveTo>
                <a:lnTo>
                  <a:pt x="4249605" y="0"/>
                </a:lnTo>
                <a:lnTo>
                  <a:pt x="4249605" y="4249605"/>
                </a:lnTo>
                <a:lnTo>
                  <a:pt x="4211899" y="4249605"/>
                </a:lnTo>
                <a:lnTo>
                  <a:pt x="0" y="377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>
            <p:custDataLst>
              <p:tags r:id="rId5"/>
            </p:custDataLst>
          </p:nvPr>
        </p:nvSpPr>
        <p:spPr>
          <a:xfrm rot="8081045">
            <a:off x="-64357" y="2304806"/>
            <a:ext cx="4611268" cy="4611268"/>
          </a:xfrm>
          <a:custGeom>
            <a:avLst/>
            <a:gdLst>
              <a:gd name="connsiteX0" fmla="*/ 0 w 4119316"/>
              <a:gd name="connsiteY0" fmla="*/ 0 h 4119316"/>
              <a:gd name="connsiteX1" fmla="*/ 2856481 w 4119316"/>
              <a:gd name="connsiteY1" fmla="*/ 0 h 4119316"/>
              <a:gd name="connsiteX2" fmla="*/ 4119316 w 4119316"/>
              <a:gd name="connsiteY2" fmla="*/ 1262835 h 4119316"/>
              <a:gd name="connsiteX3" fmla="*/ 4119316 w 4119316"/>
              <a:gd name="connsiteY3" fmla="*/ 2831151 h 4119316"/>
              <a:gd name="connsiteX4" fmla="*/ 2831151 w 4119316"/>
              <a:gd name="connsiteY4" fmla="*/ 4119316 h 4119316"/>
              <a:gd name="connsiteX5" fmla="*/ 0 w 4119316"/>
              <a:gd name="connsiteY5" fmla="*/ 4119316 h 41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316" h="4119316">
                <a:moveTo>
                  <a:pt x="0" y="0"/>
                </a:moveTo>
                <a:lnTo>
                  <a:pt x="2856481" y="0"/>
                </a:lnTo>
                <a:lnTo>
                  <a:pt x="4119316" y="1262835"/>
                </a:lnTo>
                <a:lnTo>
                  <a:pt x="4119316" y="2831151"/>
                </a:lnTo>
                <a:lnTo>
                  <a:pt x="2831151" y="4119316"/>
                </a:lnTo>
                <a:lnTo>
                  <a:pt x="0" y="4119316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339746" y="2533239"/>
            <a:ext cx="5007523" cy="1791523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8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9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0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1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>
            <p:custDataLst>
              <p:tags r:id="rId1"/>
            </p:custDataLst>
          </p:nvPr>
        </p:nvSpPr>
        <p:spPr>
          <a:xfrm rot="18900000" flipH="1">
            <a:off x="7871151" y="-177256"/>
            <a:ext cx="4119316" cy="4119316"/>
          </a:xfrm>
          <a:custGeom>
            <a:avLst/>
            <a:gdLst>
              <a:gd name="connsiteX0" fmla="*/ 0 w 4119316"/>
              <a:gd name="connsiteY0" fmla="*/ 1465075 h 4119316"/>
              <a:gd name="connsiteX1" fmla="*/ 1465075 w 4119316"/>
              <a:gd name="connsiteY1" fmla="*/ 0 h 4119316"/>
              <a:gd name="connsiteX2" fmla="*/ 4119316 w 4119316"/>
              <a:gd name="connsiteY2" fmla="*/ 0 h 4119316"/>
              <a:gd name="connsiteX3" fmla="*/ 4119316 w 4119316"/>
              <a:gd name="connsiteY3" fmla="*/ 4119316 h 4119316"/>
              <a:gd name="connsiteX4" fmla="*/ 963060 w 4119316"/>
              <a:gd name="connsiteY4" fmla="*/ 4119316 h 4119316"/>
              <a:gd name="connsiteX5" fmla="*/ 0 w 4119316"/>
              <a:gd name="connsiteY5" fmla="*/ 3156256 h 41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316" h="4119316">
                <a:moveTo>
                  <a:pt x="0" y="1465075"/>
                </a:moveTo>
                <a:lnTo>
                  <a:pt x="1465075" y="0"/>
                </a:lnTo>
                <a:lnTo>
                  <a:pt x="4119316" y="0"/>
                </a:lnTo>
                <a:lnTo>
                  <a:pt x="4119316" y="4119316"/>
                </a:lnTo>
                <a:lnTo>
                  <a:pt x="963060" y="4119316"/>
                </a:lnTo>
                <a:lnTo>
                  <a:pt x="0" y="3156256"/>
                </a:lnTo>
                <a:close/>
              </a:path>
            </a:pathLst>
          </a:custGeom>
          <a:noFill/>
          <a:ln w="66675"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 rot="13518955" flipH="1">
            <a:off x="6926993" y="2304806"/>
            <a:ext cx="4611268" cy="4611268"/>
          </a:xfrm>
          <a:custGeom>
            <a:avLst/>
            <a:gdLst>
              <a:gd name="connsiteX0" fmla="*/ 0 w 4119316"/>
              <a:gd name="connsiteY0" fmla="*/ 0 h 4119316"/>
              <a:gd name="connsiteX1" fmla="*/ 2856481 w 4119316"/>
              <a:gd name="connsiteY1" fmla="*/ 0 h 4119316"/>
              <a:gd name="connsiteX2" fmla="*/ 4119316 w 4119316"/>
              <a:gd name="connsiteY2" fmla="*/ 1262835 h 4119316"/>
              <a:gd name="connsiteX3" fmla="*/ 4119316 w 4119316"/>
              <a:gd name="connsiteY3" fmla="*/ 2831151 h 4119316"/>
              <a:gd name="connsiteX4" fmla="*/ 2831151 w 4119316"/>
              <a:gd name="connsiteY4" fmla="*/ 4119316 h 4119316"/>
              <a:gd name="connsiteX5" fmla="*/ 0 w 4119316"/>
              <a:gd name="connsiteY5" fmla="*/ 4119316 h 41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316" h="4119316">
                <a:moveTo>
                  <a:pt x="0" y="0"/>
                </a:moveTo>
                <a:lnTo>
                  <a:pt x="2856481" y="0"/>
                </a:lnTo>
                <a:lnTo>
                  <a:pt x="4119316" y="1262835"/>
                </a:lnTo>
                <a:lnTo>
                  <a:pt x="4119316" y="2831151"/>
                </a:lnTo>
                <a:lnTo>
                  <a:pt x="2831151" y="4119316"/>
                </a:lnTo>
                <a:lnTo>
                  <a:pt x="0" y="4119316"/>
                </a:lnTo>
                <a:close/>
              </a:path>
            </a:pathLst>
          </a:custGeom>
          <a:noFill/>
          <a:ln w="66675"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 flipV="1">
            <a:off x="48419" y="179814"/>
            <a:ext cx="669881" cy="673541"/>
            <a:chOff x="0" y="21120"/>
            <a:chExt cx="1115665" cy="1121761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21120"/>
              <a:ext cx="1115665" cy="1121761"/>
              <a:chOff x="5538167" y="2868119"/>
              <a:chExt cx="1115665" cy="1121761"/>
            </a:xfrm>
          </p:grpSpPr>
          <p:pic>
            <p:nvPicPr>
              <p:cNvPr id="10" name="图片 9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8167" y="2868119"/>
                <a:ext cx="1115665" cy="1121761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2774" y="3035774"/>
                <a:ext cx="786452" cy="786452"/>
              </a:xfrm>
              <a:prstGeom prst="rect">
                <a:avLst/>
              </a:prstGeom>
            </p:spPr>
          </p:pic>
        </p:grpSp>
        <p:sp>
          <p:nvSpPr>
            <p:cNvPr id="9" name="矩形 8"/>
            <p:cNvSpPr/>
            <p:nvPr>
              <p:custDataLst>
                <p:tags r:id="rId9"/>
              </p:custDataLst>
            </p:nvPr>
          </p:nvSpPr>
          <p:spPr>
            <a:xfrm rot="5400000">
              <a:off x="214532" y="238700"/>
              <a:ext cx="686600" cy="686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1"/>
            </p:custDataLst>
          </p:nvPr>
        </p:nvSpPr>
        <p:spPr>
          <a:xfrm>
            <a:off x="0" y="6030"/>
            <a:ext cx="12192000" cy="3825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724" y="1215094"/>
            <a:ext cx="2889754" cy="2889754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 rot="18900000" flipH="1">
            <a:off x="5208540" y="1772856"/>
            <a:ext cx="1774231" cy="1774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124704" y="3914235"/>
            <a:ext cx="5943445" cy="895351"/>
          </a:xfrm>
        </p:spPr>
        <p:txBody>
          <a:bodyPr anchor="b">
            <a:norm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3124977" y="4864533"/>
            <a:ext cx="5941249" cy="126956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2021/5/22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tags" Target="../tags/tag96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tags" Target="../tags/tag95.xml"/><Relationship Id="rId17" Type="http://schemas.openxmlformats.org/officeDocument/2006/relationships/tags" Target="../tags/tag100.xml"/><Relationship Id="rId2" Type="http://schemas.openxmlformats.org/officeDocument/2006/relationships/tags" Target="../tags/tag85.xml"/><Relationship Id="rId16" Type="http://schemas.openxmlformats.org/officeDocument/2006/relationships/tags" Target="../tags/tag99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5" Type="http://schemas.openxmlformats.org/officeDocument/2006/relationships/tags" Target="../tags/tag88.xml"/><Relationship Id="rId15" Type="http://schemas.openxmlformats.org/officeDocument/2006/relationships/tags" Target="../tags/tag98.xml"/><Relationship Id="rId10" Type="http://schemas.openxmlformats.org/officeDocument/2006/relationships/tags" Target="../tags/tag93.xml"/><Relationship Id="rId19" Type="http://schemas.openxmlformats.org/officeDocument/2006/relationships/notesSlide" Target="../notesSlides/notesSlide1.xml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tags" Target="../tags/tag9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450465" y="2362200"/>
            <a:ext cx="7438390" cy="1296670"/>
          </a:xfrm>
        </p:spPr>
        <p:txBody>
          <a:bodyPr/>
          <a:lstStyle/>
          <a:p>
            <a:r>
              <a:rPr altLang="zh-CN" sz="2400" b="0"/>
              <a:t>基于负载特征的Redis数据库性能预测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E31714013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周元核</a:t>
            </a:r>
          </a:p>
        </p:txBody>
      </p:sp>
      <p:sp>
        <p:nvSpPr>
          <p:cNvPr id="3" name="文本占位符 3"/>
          <p:cNvSpPr>
            <a:spLocks noGrp="1"/>
          </p:cNvSpPr>
          <p:nvPr/>
        </p:nvSpPr>
        <p:spPr>
          <a:xfrm>
            <a:off x="5016000" y="3740751"/>
            <a:ext cx="2160000" cy="432000"/>
          </a:xfrm>
          <a:prstGeom prst="rect">
            <a:avLst/>
          </a:prstGeom>
          <a:noFill/>
        </p:spPr>
        <p:txBody>
          <a:bodyPr vert="horz" lIns="90000" tIns="46800" rIns="90000" bIns="46800" rtlCol="0" anchor="ctr">
            <a:normAutofit/>
          </a:bodyPr>
          <a:lstStyle>
            <a:lvl1pPr mar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b="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090" algn="l"/>
              </a:tabLs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导师：窦晖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ym typeface="+mn-ea"/>
              </a:rPr>
              <a:t>研究方法和手段</a:t>
            </a:r>
            <a:br>
              <a:rPr spc="300" dirty="0">
                <a:solidFill>
                  <a:schemeClr val="tx1"/>
                </a:solidFill>
                <a:sym typeface="+mn-ea"/>
              </a:rPr>
            </a:br>
            <a:br>
              <a:rPr lang="zh-CN" altLang="en-US" dirty="0"/>
            </a:br>
            <a:br>
              <a:rPr lang="zh-CN" altLang="en-US" b="1" spc="3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使用软件模拟客户机对服务器的访问负载测试负载能力数据。</a:t>
            </a:r>
          </a:p>
          <a:p>
            <a:r>
              <a:rPr lang="zh-CN" altLang="en-US" sz="2000" dirty="0"/>
              <a:t>1.在电脑上安装vmware虚拟机模拟软件。</a:t>
            </a:r>
          </a:p>
          <a:p>
            <a:r>
              <a:rPr lang="zh-CN" altLang="en-US" sz="2000" dirty="0"/>
              <a:t>2.在虚拟机内安装两台系统为ubuntu的虚拟机，分别作为服务器和客户机。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CA22E43-A03D-40CE-B059-CF3F9A4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3342853"/>
            <a:ext cx="3253544" cy="282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EEF0F85-3E92-4444-A42B-C5BEDA373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716" y="3342853"/>
            <a:ext cx="3278526" cy="282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ym typeface="+mn-ea"/>
              </a:rPr>
              <a:t>研究方法和手段</a:t>
            </a:r>
            <a:br>
              <a:rPr spc="300" dirty="0">
                <a:solidFill>
                  <a:schemeClr val="tx1"/>
                </a:solidFill>
                <a:sym typeface="+mn-ea"/>
              </a:rPr>
            </a:br>
            <a:br>
              <a:rPr lang="zh-CN" altLang="en-US" dirty="0"/>
            </a:br>
            <a:br>
              <a:rPr lang="zh-CN" altLang="en-US" b="1" spc="3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3.在虚拟服务器上模拟服务器主机并在其上部署Redis数据库。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3CACD2-B530-4015-8598-F8F9F38D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217" y="1920743"/>
            <a:ext cx="4242708" cy="4168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6B4F45-D757-4588-A633-0C10E160A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44" y="2976908"/>
            <a:ext cx="5390656" cy="3061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CEED2C4-5C4E-4DDA-96D5-4D470CE5A494}"/>
              </a:ext>
            </a:extLst>
          </p:cNvPr>
          <p:cNvSpPr txBox="1"/>
          <p:nvPr/>
        </p:nvSpPr>
        <p:spPr>
          <a:xfrm>
            <a:off x="2436305" y="63414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从官网下载</a:t>
            </a:r>
            <a:r>
              <a:rPr lang="en-US" altLang="zh-CN" dirty="0"/>
              <a:t>Redis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48B2B0-7EA5-46D6-9E27-FEC2C46F218D}"/>
              </a:ext>
            </a:extLst>
          </p:cNvPr>
          <p:cNvSpPr txBox="1"/>
          <p:nvPr/>
        </p:nvSpPr>
        <p:spPr>
          <a:xfrm>
            <a:off x="7972425" y="634141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在虚拟机中安装，配置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9160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ym typeface="+mn-ea"/>
              </a:rPr>
              <a:t>研究方法和手段</a:t>
            </a:r>
            <a:br>
              <a:rPr spc="300" dirty="0">
                <a:solidFill>
                  <a:schemeClr val="tx1"/>
                </a:solidFill>
                <a:sym typeface="+mn-ea"/>
              </a:rPr>
            </a:br>
            <a:br>
              <a:rPr lang="zh-CN" altLang="en-US" dirty="0"/>
            </a:br>
            <a:br>
              <a:rPr lang="zh-CN" altLang="en-US" b="1" spc="3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4.在客户机上部署性能测试软件YCSB，连接服务端上的</a:t>
            </a:r>
            <a:r>
              <a:rPr lang="en-US" altLang="zh-CN" sz="2000" dirty="0"/>
              <a:t>Redis</a:t>
            </a:r>
            <a:r>
              <a:rPr lang="zh-CN" altLang="en-US" sz="2000" dirty="0"/>
              <a:t>数据库。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C25A30-E777-4975-89F1-CA9C8D58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81" y="1925491"/>
            <a:ext cx="4805250" cy="4168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DEB4977-C5D8-43EB-89CB-1ECE2FA1B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127788"/>
              </p:ext>
            </p:extLst>
          </p:nvPr>
        </p:nvGraphicFramePr>
        <p:xfrm>
          <a:off x="5948723" y="1925490"/>
          <a:ext cx="5573395" cy="416827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43735">
                  <a:extLst>
                    <a:ext uri="{9D8B030D-6E8A-4147-A177-3AD203B41FA5}">
                      <a16:colId xmlns:a16="http://schemas.microsoft.com/office/drawing/2014/main" val="808870194"/>
                    </a:ext>
                  </a:extLst>
                </a:gridCol>
                <a:gridCol w="3629660">
                  <a:extLst>
                    <a:ext uri="{9D8B030D-6E8A-4147-A177-3AD203B41FA5}">
                      <a16:colId xmlns:a16="http://schemas.microsoft.com/office/drawing/2014/main" val="2091650927"/>
                    </a:ext>
                  </a:extLst>
                </a:gridCol>
              </a:tblGrid>
              <a:tr h="505952"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参数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含义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8674667"/>
                  </a:ext>
                </a:extLst>
              </a:tr>
              <a:tr h="52318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en-US" sz="1200" kern="100">
                          <a:effectLst/>
                        </a:rPr>
                        <a:t>Recordcount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ts val="2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load</a:t>
                      </a:r>
                      <a:r>
                        <a:rPr lang="zh-CN" sz="1200" kern="100" dirty="0">
                          <a:effectLst/>
                        </a:rPr>
                        <a:t>和</a:t>
                      </a:r>
                      <a:r>
                        <a:rPr lang="en-US" sz="1200" kern="100" dirty="0">
                          <a:effectLst/>
                        </a:rPr>
                        <a:t>run</a:t>
                      </a:r>
                      <a:r>
                        <a:rPr lang="zh-CN" sz="1200" kern="100" dirty="0">
                          <a:effectLst/>
                        </a:rPr>
                        <a:t>操作中，使用的</a:t>
                      </a:r>
                      <a:r>
                        <a:rPr lang="en-US" sz="1200" kern="100" dirty="0">
                          <a:effectLst/>
                        </a:rPr>
                        <a:t>YCSB</a:t>
                      </a:r>
                      <a:r>
                        <a:rPr lang="zh-CN" sz="1200" kern="100" dirty="0">
                          <a:effectLst/>
                        </a:rPr>
                        <a:t>实例记录数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1966829"/>
                  </a:ext>
                </a:extLst>
              </a:tr>
              <a:tr h="52318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en-US" sz="1200" kern="100" dirty="0" err="1">
                          <a:effectLst/>
                        </a:rPr>
                        <a:t>operationcount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ts val="2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load</a:t>
                      </a:r>
                      <a:r>
                        <a:rPr lang="zh-CN" sz="1200" kern="100" dirty="0">
                          <a:effectLst/>
                        </a:rPr>
                        <a:t>和</a:t>
                      </a:r>
                      <a:r>
                        <a:rPr lang="en-US" sz="1200" kern="100" dirty="0">
                          <a:effectLst/>
                        </a:rPr>
                        <a:t>run</a:t>
                      </a:r>
                      <a:r>
                        <a:rPr lang="zh-CN" sz="1200" kern="100" dirty="0">
                          <a:effectLst/>
                        </a:rPr>
                        <a:t>操作中，使用的</a:t>
                      </a:r>
                      <a:r>
                        <a:rPr lang="en-US" sz="1200" kern="100" dirty="0">
                          <a:effectLst/>
                        </a:rPr>
                        <a:t>YCSB</a:t>
                      </a:r>
                      <a:r>
                        <a:rPr lang="zh-CN" sz="1200" kern="100" dirty="0">
                          <a:effectLst/>
                        </a:rPr>
                        <a:t>实例操作数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2069176"/>
                  </a:ext>
                </a:extLst>
              </a:tr>
              <a:tr h="52318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en-US" sz="1200" kern="100">
                          <a:effectLst/>
                        </a:rPr>
                        <a:t>readproportion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ts val="2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进行</a:t>
                      </a:r>
                      <a:r>
                        <a:rPr lang="en-US" sz="1200" kern="100" dirty="0">
                          <a:effectLst/>
                        </a:rPr>
                        <a:t>read</a:t>
                      </a:r>
                      <a:r>
                        <a:rPr lang="zh-CN" sz="1200" kern="100" dirty="0">
                          <a:effectLst/>
                        </a:rPr>
                        <a:t>的操作占所有操作的比例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5830452"/>
                  </a:ext>
                </a:extLst>
              </a:tr>
              <a:tr h="52318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en-US" sz="1200" kern="100">
                          <a:effectLst/>
                        </a:rPr>
                        <a:t>updateproportion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ts val="2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进行</a:t>
                      </a:r>
                      <a:r>
                        <a:rPr lang="en-US" sz="1200" kern="100" dirty="0">
                          <a:effectLst/>
                        </a:rPr>
                        <a:t>update</a:t>
                      </a:r>
                      <a:r>
                        <a:rPr lang="zh-CN" sz="1200" kern="100" dirty="0">
                          <a:effectLst/>
                        </a:rPr>
                        <a:t>的操作占所有操作的比例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5255370"/>
                  </a:ext>
                </a:extLst>
              </a:tr>
              <a:tr h="52318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en-US" sz="1200" kern="100">
                          <a:effectLst/>
                        </a:rPr>
                        <a:t>insertproportion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ts val="2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进行</a:t>
                      </a:r>
                      <a:r>
                        <a:rPr lang="en-US" sz="1200" kern="100" dirty="0">
                          <a:effectLst/>
                        </a:rPr>
                        <a:t>insert</a:t>
                      </a:r>
                      <a:r>
                        <a:rPr lang="zh-CN" sz="1200" kern="100" dirty="0">
                          <a:effectLst/>
                        </a:rPr>
                        <a:t>的操作占所有操作的比例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6047104"/>
                  </a:ext>
                </a:extLst>
              </a:tr>
              <a:tr h="52318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en-US" sz="1200" kern="100">
                          <a:effectLst/>
                        </a:rPr>
                        <a:t>scanproportion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ts val="2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进行</a:t>
                      </a:r>
                      <a:r>
                        <a:rPr lang="en-US" sz="1200" kern="100" dirty="0">
                          <a:effectLst/>
                        </a:rPr>
                        <a:t>scan</a:t>
                      </a:r>
                      <a:r>
                        <a:rPr lang="zh-CN" sz="1200" kern="100" dirty="0">
                          <a:effectLst/>
                        </a:rPr>
                        <a:t>的操作占所有操作的比例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2142569"/>
                  </a:ext>
                </a:extLst>
              </a:tr>
              <a:tr h="52318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en-US" sz="1200" kern="100" dirty="0" err="1">
                          <a:effectLst/>
                        </a:rPr>
                        <a:t>requestdistribution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ts val="2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使用什么分布来选择要操作的记录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229222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6650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ym typeface="+mn-ea"/>
              </a:rPr>
              <a:t>研究方法和手段</a:t>
            </a:r>
            <a:br>
              <a:rPr spc="300" dirty="0">
                <a:solidFill>
                  <a:schemeClr val="tx1"/>
                </a:solidFill>
                <a:sym typeface="+mn-ea"/>
              </a:rPr>
            </a:br>
            <a:br>
              <a:rPr lang="zh-CN" altLang="en-US" dirty="0"/>
            </a:br>
            <a:br>
              <a:rPr lang="zh-CN" altLang="en-US" b="1" spc="3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5.通过对YCSB参数的调节，测试获得一份关于在不同负载条件下Redis的数据测试信息，构建预测模型。</a:t>
            </a:r>
            <a:endParaRPr lang="en-US" altLang="zh-CN" sz="20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7285741-DEB0-4E2D-8A29-0F9F95E24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904869"/>
              </p:ext>
            </p:extLst>
          </p:nvPr>
        </p:nvGraphicFramePr>
        <p:xfrm>
          <a:off x="1192688" y="2157114"/>
          <a:ext cx="9806623" cy="418430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20586">
                  <a:extLst>
                    <a:ext uri="{9D8B030D-6E8A-4147-A177-3AD203B41FA5}">
                      <a16:colId xmlns:a16="http://schemas.microsoft.com/office/drawing/2014/main" val="3457246843"/>
                    </a:ext>
                  </a:extLst>
                </a:gridCol>
                <a:gridCol w="2531571">
                  <a:extLst>
                    <a:ext uri="{9D8B030D-6E8A-4147-A177-3AD203B41FA5}">
                      <a16:colId xmlns:a16="http://schemas.microsoft.com/office/drawing/2014/main" val="1378267140"/>
                    </a:ext>
                  </a:extLst>
                </a:gridCol>
                <a:gridCol w="5854466">
                  <a:extLst>
                    <a:ext uri="{9D8B030D-6E8A-4147-A177-3AD203B41FA5}">
                      <a16:colId xmlns:a16="http://schemas.microsoft.com/office/drawing/2014/main" val="41463995"/>
                    </a:ext>
                  </a:extLst>
                </a:gridCol>
              </a:tblGrid>
              <a:tr h="381974"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负载类型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负载名称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负载特征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418709"/>
                  </a:ext>
                </a:extLst>
              </a:tr>
              <a:tr h="843706">
                <a:tc>
                  <a:txBody>
                    <a:bodyPr/>
                    <a:lstStyle/>
                    <a:p>
                      <a:pPr indent="304800" algn="l">
                        <a:lnSpc>
                          <a:spcPts val="2000"/>
                        </a:lnSpc>
                      </a:pPr>
                      <a:r>
                        <a:rPr lang="en-US" sz="1600" kern="100" dirty="0" err="1">
                          <a:effectLst/>
                        </a:rPr>
                        <a:t>workloada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读写均衡型负载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2000"/>
                        </a:lnSpc>
                      </a:pPr>
                      <a:r>
                        <a:rPr lang="zh-CN" sz="1600" kern="100">
                          <a:effectLst/>
                        </a:rPr>
                        <a:t>模拟读写平均型负载。对数据库的操作中读取和写入操作各占</a:t>
                      </a:r>
                      <a:r>
                        <a:rPr lang="en-US" sz="1600" kern="100">
                          <a:effectLst/>
                        </a:rPr>
                        <a:t>50%</a:t>
                      </a:r>
                      <a:r>
                        <a:rPr lang="zh-CN" sz="1600" kern="100">
                          <a:effectLst/>
                        </a:rPr>
                        <a:t>，操作的记录的分布为</a:t>
                      </a:r>
                      <a:r>
                        <a:rPr lang="en-US" sz="1600" kern="100">
                          <a:effectLst/>
                        </a:rPr>
                        <a:t>Zipfian</a:t>
                      </a:r>
                      <a:r>
                        <a:rPr lang="zh-CN" sz="1600" kern="100">
                          <a:effectLst/>
                        </a:rPr>
                        <a:t>分布。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2105666"/>
                  </a:ext>
                </a:extLst>
              </a:tr>
              <a:tr h="843706">
                <a:tc>
                  <a:txBody>
                    <a:bodyPr/>
                    <a:lstStyle/>
                    <a:p>
                      <a:pPr indent="304800" algn="l">
                        <a:lnSpc>
                          <a:spcPts val="2000"/>
                        </a:lnSpc>
                      </a:pPr>
                      <a:r>
                        <a:rPr lang="en-US" sz="1600" kern="100" dirty="0" err="1">
                          <a:effectLst/>
                        </a:rPr>
                        <a:t>workloadb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重读型负载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2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数据库的操作中读操作占</a:t>
                      </a:r>
                      <a:r>
                        <a:rPr lang="en-US" sz="1600" kern="100" dirty="0">
                          <a:effectLst/>
                        </a:rPr>
                        <a:t>95%</a:t>
                      </a:r>
                      <a:r>
                        <a:rPr lang="zh-CN" sz="1600" kern="100" dirty="0">
                          <a:effectLst/>
                        </a:rPr>
                        <a:t>，写操作占</a:t>
                      </a:r>
                      <a:r>
                        <a:rPr lang="en-US" sz="1600" kern="100" dirty="0">
                          <a:effectLst/>
                        </a:rPr>
                        <a:t>5%</a:t>
                      </a:r>
                      <a:r>
                        <a:rPr lang="zh-CN" sz="1600" kern="100" dirty="0">
                          <a:effectLst/>
                        </a:rPr>
                        <a:t>，操作的记录的分布为</a:t>
                      </a:r>
                      <a:r>
                        <a:rPr lang="en-US" sz="1600" kern="100" dirty="0">
                          <a:effectLst/>
                        </a:rPr>
                        <a:t>Zipfian</a:t>
                      </a:r>
                      <a:r>
                        <a:rPr lang="zh-CN" sz="1600" kern="100" dirty="0">
                          <a:effectLst/>
                        </a:rPr>
                        <a:t>分布以，是读为主要工作负载测试的参数设置。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1122509"/>
                  </a:ext>
                </a:extLst>
              </a:tr>
              <a:tr h="707313">
                <a:tc>
                  <a:txBody>
                    <a:bodyPr/>
                    <a:lstStyle/>
                    <a:p>
                      <a:pPr indent="304800" algn="l">
                        <a:lnSpc>
                          <a:spcPts val="2000"/>
                        </a:lnSpc>
                      </a:pPr>
                      <a:r>
                        <a:rPr lang="en-US" sz="1600" kern="100" dirty="0" err="1">
                          <a:effectLst/>
                        </a:rPr>
                        <a:t>workloadc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只读型负载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2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所有操作均为读操作，操作的记录的分布为</a:t>
                      </a:r>
                      <a:r>
                        <a:rPr lang="en-US" sz="1600" kern="100" dirty="0">
                          <a:effectLst/>
                        </a:rPr>
                        <a:t>Zipfian</a:t>
                      </a:r>
                      <a:r>
                        <a:rPr lang="zh-CN" sz="1600" kern="100" dirty="0">
                          <a:effectLst/>
                        </a:rPr>
                        <a:t>分布，是以读为全部工作负载测试的参数设置。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8804917"/>
                  </a:ext>
                </a:extLst>
              </a:tr>
              <a:tr h="563896">
                <a:tc>
                  <a:txBody>
                    <a:bodyPr/>
                    <a:lstStyle/>
                    <a:p>
                      <a:pPr indent="304800" algn="l">
                        <a:lnSpc>
                          <a:spcPts val="2000"/>
                        </a:lnSpc>
                      </a:pPr>
                      <a:r>
                        <a:rPr lang="en-US" sz="1600" kern="100" dirty="0" err="1">
                          <a:effectLst/>
                        </a:rPr>
                        <a:t>workloadd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查找型负载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2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读操作占</a:t>
                      </a:r>
                      <a:r>
                        <a:rPr lang="en-US" sz="1600" kern="100" dirty="0">
                          <a:effectLst/>
                        </a:rPr>
                        <a:t>95%</a:t>
                      </a:r>
                      <a:r>
                        <a:rPr lang="zh-CN" sz="1600" kern="100" dirty="0">
                          <a:effectLst/>
                        </a:rPr>
                        <a:t>，插入操作占</a:t>
                      </a:r>
                      <a:r>
                        <a:rPr lang="en-US" sz="1600" kern="100" dirty="0">
                          <a:effectLst/>
                        </a:rPr>
                        <a:t>5% </a:t>
                      </a:r>
                      <a:r>
                        <a:rPr lang="zh-CN" sz="1600" kern="100" dirty="0">
                          <a:effectLst/>
                        </a:rPr>
                        <a:t>，操作的记录的分布为最近分布。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5323217"/>
                  </a:ext>
                </a:extLst>
              </a:tr>
              <a:tr h="843706">
                <a:tc>
                  <a:txBody>
                    <a:bodyPr/>
                    <a:lstStyle/>
                    <a:p>
                      <a:pPr indent="304800" algn="l">
                        <a:lnSpc>
                          <a:spcPts val="2000"/>
                        </a:lnSpc>
                      </a:pPr>
                      <a:r>
                        <a:rPr lang="en-US" sz="1600" kern="100" dirty="0" err="1">
                          <a:effectLst/>
                        </a:rPr>
                        <a:t>workloade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短区间负载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2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查找操作占</a:t>
                      </a:r>
                      <a:r>
                        <a:rPr lang="en-US" sz="1600" kern="100" dirty="0">
                          <a:effectLst/>
                        </a:rPr>
                        <a:t>95%</a:t>
                      </a:r>
                      <a:r>
                        <a:rPr lang="zh-CN" sz="1600" kern="100" dirty="0">
                          <a:effectLst/>
                        </a:rPr>
                        <a:t>，插入操作占</a:t>
                      </a:r>
                      <a:r>
                        <a:rPr lang="en-US" sz="1600" kern="100" dirty="0">
                          <a:effectLst/>
                        </a:rPr>
                        <a:t>5%</a:t>
                      </a:r>
                      <a:r>
                        <a:rPr lang="zh-CN" sz="1600" kern="100" dirty="0">
                          <a:effectLst/>
                        </a:rPr>
                        <a:t>，操作的记录的分布为</a:t>
                      </a:r>
                      <a:r>
                        <a:rPr lang="en-US" sz="1600" kern="100" dirty="0">
                          <a:effectLst/>
                        </a:rPr>
                        <a:t>Zipfian</a:t>
                      </a:r>
                      <a:r>
                        <a:rPr lang="zh-CN" sz="1600" kern="100" dirty="0">
                          <a:effectLst/>
                        </a:rPr>
                        <a:t>分布，且限制单次最大查找长度为</a:t>
                      </a:r>
                      <a:r>
                        <a:rPr lang="en-US" sz="1600" kern="100" dirty="0">
                          <a:effectLst/>
                        </a:rPr>
                        <a:t>100</a:t>
                      </a:r>
                      <a:r>
                        <a:rPr lang="zh-CN" sz="1600" kern="100" dirty="0">
                          <a:effectLst/>
                        </a:rPr>
                        <a:t>，是针对短区间生成的测试工作负载。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83447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13039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研究方法和手段</a:t>
            </a:r>
            <a:br>
              <a:rPr lang="zh-CN" altLang="en-US" spc="300" dirty="0">
                <a:solidFill>
                  <a:schemeClr val="tx1"/>
                </a:solidFill>
                <a:sym typeface="+mn-ea"/>
              </a:rPr>
            </a:br>
            <a:br>
              <a:rPr lang="zh-CN" altLang="en-US" dirty="0"/>
            </a:br>
            <a:br>
              <a:rPr lang="zh-CN" altLang="en-US" b="1" spc="3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6.</a:t>
            </a:r>
            <a:r>
              <a:rPr lang="zh-CN" altLang="en-US" sz="2000" dirty="0"/>
              <a:t>对模型进行负载能力测试，收集数据。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49F4C5-D70A-4CE1-ABD5-DA87AF250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0898"/>
            <a:ext cx="5233590" cy="3956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FB995A-8EFC-4D04-B395-E3244EE9F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50" y="1840899"/>
            <a:ext cx="4778419" cy="39561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1974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254F18-F5D6-47EC-AF1D-7F7B8BC0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数据收集和处理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71ED31-C427-4BDF-9EDA-E1B416A0C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zh-CN" altLang="en-US" dirty="0"/>
              <a:t>拟测试的数据量从</a:t>
            </a:r>
            <a:r>
              <a:rPr lang="en-US" altLang="zh-CN" dirty="0"/>
              <a:t>1,000</a:t>
            </a:r>
            <a:r>
              <a:rPr lang="zh-CN" altLang="en-US" dirty="0"/>
              <a:t>到</a:t>
            </a:r>
            <a:r>
              <a:rPr lang="en-US" altLang="zh-CN" dirty="0"/>
              <a:t>100,000</a:t>
            </a:r>
            <a:r>
              <a:rPr lang="zh-CN" altLang="en-US" dirty="0"/>
              <a:t>，以</a:t>
            </a:r>
            <a:r>
              <a:rPr lang="en-US" altLang="zh-CN" dirty="0"/>
              <a:t>1000</a:t>
            </a:r>
            <a:r>
              <a:rPr lang="zh-CN" altLang="en-US" dirty="0"/>
              <a:t>为步长。每组数据测试三次并取均值，由人工测量时间空间误差较大，且易受物理环境变化影响，因此编写</a:t>
            </a:r>
            <a:r>
              <a:rPr lang="en-US" altLang="zh-CN" dirty="0"/>
              <a:t>python</a:t>
            </a:r>
            <a:r>
              <a:rPr lang="zh-CN" altLang="en-US" dirty="0"/>
              <a:t>脚本进行测试。获得的数据按照操作数从低到高进行排序，将数据按照排序中的奇偶分为两组数据，其中偶数组数据用于</a:t>
            </a:r>
            <a:r>
              <a:rPr lang="zh-CN" altLang="en-US" dirty="0">
                <a:solidFill>
                  <a:srgbClr val="FF0000"/>
                </a:solidFill>
              </a:rPr>
              <a:t>模型建立</a:t>
            </a:r>
            <a:r>
              <a:rPr lang="zh-CN" altLang="en-US" dirty="0"/>
              <a:t>，奇数组数据用于</a:t>
            </a:r>
            <a:r>
              <a:rPr lang="zh-CN" altLang="en-US" dirty="0">
                <a:solidFill>
                  <a:srgbClr val="FF0000"/>
                </a:solidFill>
              </a:rPr>
              <a:t>模型验证</a:t>
            </a:r>
            <a:r>
              <a:rPr lang="zh-CN" altLang="en-US" dirty="0"/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DBF584-C4F9-4F5F-99BD-C5EDA0C98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086" y="2296880"/>
            <a:ext cx="6266864" cy="3732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0405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数据收集与处理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对数据进行多项式回归建模，采用回归系数</a:t>
            </a:r>
            <a:r>
              <a:rPr lang="en-US" altLang="zh-CN" sz="2000" dirty="0"/>
              <a:t>R2</a:t>
            </a:r>
            <a:r>
              <a:rPr lang="zh-CN" altLang="en-US" sz="2000" dirty="0"/>
              <a:t>度量线性回归程度。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80E3244-FF5A-4E5B-B028-8D23AA426AE4}"/>
                  </a:ext>
                </a:extLst>
              </p:cNvPr>
              <p:cNvSpPr txBox="1"/>
              <p:nvPr/>
            </p:nvSpPr>
            <p:spPr>
              <a:xfrm>
                <a:off x="2826544" y="1861460"/>
                <a:ext cx="6100762" cy="613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dirty="0" smtClean="0"/>
                        <m:t>拟合度</m:t>
                      </m:r>
                      <m:r>
                        <m:rPr>
                          <m:nor/>
                        </m:rPr>
                        <a:rPr lang="en-US" altLang="zh-CN" dirty="0" smtClean="0"/>
                        <m:t>R</m:t>
                      </m:r>
                      <m:r>
                        <m:rPr>
                          <m:nor/>
                        </m:rPr>
                        <a:rPr lang="en-US" altLang="zh-CN" baseline="30000" dirty="0" smtClean="0"/>
                        <m:t>2</m:t>
                      </m:r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80E3244-FF5A-4E5B-B028-8D23AA426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544" y="1861460"/>
                <a:ext cx="6100762" cy="613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63D683B-7273-4D2D-84A4-CF6108475F57}"/>
                  </a:ext>
                </a:extLst>
              </p:cNvPr>
              <p:cNvSpPr txBox="1"/>
              <p:nvPr/>
            </p:nvSpPr>
            <p:spPr>
              <a:xfrm>
                <a:off x="3050381" y="2508553"/>
                <a:ext cx="6100762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dirty="0" smtClean="0">
                          <a:latin typeface="Cambria Math" panose="02040503050406030204" pitchFamily="18" charset="0"/>
                        </a:rPr>
                        <m:t>总</m:t>
                      </m:r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平方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和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（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）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63D683B-7273-4D2D-84A4-CF6108475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381" y="2508553"/>
                <a:ext cx="6100762" cy="764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A763693-58CC-4D6C-A483-95923EA0B523}"/>
                  </a:ext>
                </a:extLst>
              </p:cNvPr>
              <p:cNvSpPr txBox="1"/>
              <p:nvPr/>
            </p:nvSpPr>
            <p:spPr>
              <a:xfrm>
                <a:off x="3050381" y="3468659"/>
                <a:ext cx="6100762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残差平方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和</m:t>
                      </m:r>
                      <m:r>
                        <a:rPr lang="en-US" altLang="zh-CN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（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）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A763693-58CC-4D6C-A483-95923EA0B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381" y="3468659"/>
                <a:ext cx="6100762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7B843EF5-66E2-489A-B083-B886F5DFB48A}"/>
              </a:ext>
            </a:extLst>
          </p:cNvPr>
          <p:cNvSpPr txBox="1"/>
          <p:nvPr/>
        </p:nvSpPr>
        <p:spPr>
          <a:xfrm>
            <a:off x="669880" y="4628886"/>
            <a:ext cx="10321970" cy="96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2000" spc="15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在此判别公式下，</a:t>
            </a:r>
            <a:r>
              <a:rPr lang="zh-CN" altLang="zh-CN" sz="2000" spc="150" noProof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拟合度</a:t>
            </a:r>
            <a:r>
              <a:rPr lang="zh-CN" altLang="zh-CN" sz="2000" spc="15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计算数值越接近</a:t>
            </a:r>
            <a:r>
              <a:rPr lang="en-US" altLang="zh-CN" sz="2000" spc="15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zh-CN" sz="2000" spc="15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，拟合优度越高，数值越接近</a:t>
            </a:r>
            <a:r>
              <a:rPr lang="en-US" altLang="zh-CN" sz="2000" spc="15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zh-CN" sz="2000" spc="15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则拟合优度越低。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2375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数据收集与处理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使用多项式拟合，数据进行建模。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EDA1FCDF-3749-454C-8D17-6E13FDF3947A}"/>
              </a:ext>
            </a:extLst>
          </p:cNvPr>
          <p:cNvGraphicFramePr>
            <a:graphicFrameLocks/>
          </p:cNvGraphicFramePr>
          <p:nvPr/>
        </p:nvGraphicFramePr>
        <p:xfrm>
          <a:off x="727031" y="1845695"/>
          <a:ext cx="5582770" cy="4059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55346A37-4B23-49CF-B4C9-6107D00A8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5"/>
          <a:stretch/>
        </p:blipFill>
        <p:spPr>
          <a:xfrm>
            <a:off x="6810173" y="1914518"/>
            <a:ext cx="4268724" cy="399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4714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65488-6DF3-4C2D-9727-A729E509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对</a:t>
            </a:r>
            <a:r>
              <a:rPr lang="en-US" altLang="zh-CN" dirty="0" err="1">
                <a:sym typeface="+mn-ea"/>
              </a:rPr>
              <a:t>workloada</a:t>
            </a:r>
            <a:r>
              <a:rPr lang="zh-CN" altLang="en-US" dirty="0">
                <a:sym typeface="+mn-ea"/>
              </a:rPr>
              <a:t>下收集的数据进行建模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020BAA9-104C-4D56-8CA2-7D4BC5789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2673" y="1143000"/>
            <a:ext cx="4554145" cy="55816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439308-5717-4715-8949-304D3FF25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700" y="548009"/>
            <a:ext cx="4972235" cy="641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02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3D0DC9-560F-4601-86F9-FB9862CD1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数据建模结果展示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内容占位符 3">
                <a:extLst>
                  <a:ext uri="{FF2B5EF4-FFF2-40B4-BE49-F238E27FC236}">
                    <a16:creationId xmlns:a16="http://schemas.microsoft.com/office/drawing/2014/main" id="{CD1A2656-C846-4E46-A4FB-B7E85ADF8CA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33526975"/>
                  </p:ext>
                </p:extLst>
              </p:nvPr>
            </p:nvGraphicFramePr>
            <p:xfrm>
              <a:off x="342900" y="1132680"/>
              <a:ext cx="11268074" cy="5282086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1620903">
                      <a:extLst>
                        <a:ext uri="{9D8B030D-6E8A-4147-A177-3AD203B41FA5}">
                          <a16:colId xmlns:a16="http://schemas.microsoft.com/office/drawing/2014/main" val="344074594"/>
                        </a:ext>
                      </a:extLst>
                    </a:gridCol>
                    <a:gridCol w="3144925">
                      <a:extLst>
                        <a:ext uri="{9D8B030D-6E8A-4147-A177-3AD203B41FA5}">
                          <a16:colId xmlns:a16="http://schemas.microsoft.com/office/drawing/2014/main" val="4218166228"/>
                        </a:ext>
                      </a:extLst>
                    </a:gridCol>
                    <a:gridCol w="4273969">
                      <a:extLst>
                        <a:ext uri="{9D8B030D-6E8A-4147-A177-3AD203B41FA5}">
                          <a16:colId xmlns:a16="http://schemas.microsoft.com/office/drawing/2014/main" val="2301917388"/>
                        </a:ext>
                      </a:extLst>
                    </a:gridCol>
                    <a:gridCol w="2228277">
                      <a:extLst>
                        <a:ext uri="{9D8B030D-6E8A-4147-A177-3AD203B41FA5}">
                          <a16:colId xmlns:a16="http://schemas.microsoft.com/office/drawing/2014/main" val="2773597950"/>
                        </a:ext>
                      </a:extLst>
                    </a:gridCol>
                  </a:tblGrid>
                  <a:tr h="440174"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zh-CN" sz="1800" kern="100" dirty="0">
                              <a:effectLst/>
                            </a:rPr>
                            <a:t>负载类型</a:t>
                          </a:r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zh-CN" sz="1800" kern="100">
                              <a:effectLst/>
                            </a:rPr>
                            <a:t>拟合函数</a:t>
                          </a:r>
                          <a:endParaRPr lang="zh-CN" sz="1800" kern="1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zh-CN" sz="1800" kern="100" dirty="0">
                              <a:effectLst/>
                            </a:rPr>
                            <a:t>吞吐量拟合图像</a:t>
                          </a:r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zh-CN" sz="1800" kern="100" dirty="0">
                              <a:effectLst/>
                            </a:rPr>
                            <a:t>拟合度</a:t>
                          </a:r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10948795"/>
                      </a:ext>
                    </a:extLst>
                  </a:tr>
                  <a:tr h="2641043"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en-US" sz="1800" kern="100">
                              <a:effectLst/>
                            </a:rPr>
                            <a:t>workloadb</a:t>
                          </a:r>
                          <a:endParaRPr lang="zh-CN" sz="1800" kern="1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306070"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00" smtClean="0">
                                    <a:effectLst/>
                                  </a:rPr>
                                  <m:t>𝑦</m:t>
                                </m:r>
                                <m:r>
                                  <a:rPr lang="en-US" sz="1800" kern="100">
                                    <a:effectLst/>
                                  </a:rPr>
                                  <m:t>=8.22</m:t>
                                </m:r>
                                <m:sSup>
                                  <m:sSupPr>
                                    <m:ctrlPr>
                                      <a:rPr lang="zh-CN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</a:rPr>
                                      <m:t>×10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</a:rPr>
                                      <m:t>−30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</a:rPr>
                                      <m:t>7</m:t>
                                    </m:r>
                                  </m:sup>
                                </m:sSup>
                                <m:r>
                                  <a:rPr lang="en-US" sz="1800" kern="100">
                                    <a:effectLst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1800" kern="100" dirty="0">
                            <a:effectLst/>
                          </a:endParaRPr>
                        </a:p>
                        <a:p>
                          <a:pPr indent="306070"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00">
                                    <a:effectLst/>
                                  </a:rPr>
                                  <m:t>3.57×</m:t>
                                </m:r>
                                <m:sSup>
                                  <m:sSupPr>
                                    <m:ctrlPr>
                                      <a:rPr lang="zh-CN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</a:rPr>
                                      <m:t>−24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</a:rPr>
                                      <m:t>6</m:t>
                                    </m:r>
                                  </m:sup>
                                </m:sSup>
                                <m:r>
                                  <a:rPr lang="en-US" sz="1800" kern="100">
                                    <a:effectLst/>
                                  </a:rPr>
                                  <m:t>+6.32×</m:t>
                                </m:r>
                                <m:sSup>
                                  <m:sSupPr>
                                    <m:ctrlPr>
                                      <a:rPr lang="zh-CN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</a:rPr>
                                      <m:t>−19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sz="1800" kern="100">
                                    <a:effectLst/>
                                  </a:rPr>
                                  <m:t>−5.90×</m:t>
                                </m:r>
                                <m:sSup>
                                  <m:sSupPr>
                                    <m:ctrlPr>
                                      <a:rPr lang="zh-CN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</a:rPr>
                                      <m:t>−14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 kern="100">
                                    <a:effectLst/>
                                  </a:rPr>
                                  <m:t>+3.09×</m:t>
                                </m:r>
                                <m:sSup>
                                  <m:sSupPr>
                                    <m:ctrlPr>
                                      <a:rPr lang="zh-CN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</a:rPr>
                                      <m:t>−9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 kern="100">
                                    <a:effectLst/>
                                  </a:rPr>
                                  <m:t>−9.03</m:t>
                                </m:r>
                                <m:sSup>
                                  <m:sSupPr>
                                    <m:ctrlPr>
                                      <a:rPr lang="zh-CN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</a:rPr>
                                      <m:t>×10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</a:rPr>
                                      <m:t>−5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kern="100">
                                    <a:effectLst/>
                                  </a:rPr>
                                  <m:t>+1.34</m:t>
                                </m:r>
                                <m:r>
                                  <a:rPr lang="en-US" sz="1800" kern="100">
                                    <a:effectLst/>
                                  </a:rPr>
                                  <m:t>𝑥</m:t>
                                </m:r>
                                <m:r>
                                  <a:rPr lang="en-US" sz="1800" kern="100">
                                    <a:effectLst/>
                                  </a:rPr>
                                  <m:t>+4279.5</m:t>
                                </m:r>
                              </m:oMath>
                            </m:oMathPara>
                          </a14:m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endParaRPr lang="en-US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CN" sz="1800" kern="100"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kern="100">
                                      <a:effectLst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1800" kern="100">
                                      <a:effectLst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kern="100">
                                  <a:effectLst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800" kern="100">
                              <a:effectLst/>
                            </a:rPr>
                            <a:t>0.8492</a:t>
                          </a:r>
                          <a:endParaRPr lang="zh-CN" sz="1800" kern="1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24670141"/>
                      </a:ext>
                    </a:extLst>
                  </a:tr>
                  <a:tr h="2200869"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en-US" sz="1800" kern="100">
                              <a:effectLst/>
                            </a:rPr>
                            <a:t>workloadc</a:t>
                          </a:r>
                          <a:endParaRPr lang="zh-CN" sz="1800" kern="1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306070"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00" smtClean="0">
                                    <a:effectLst/>
                                  </a:rPr>
                                  <m:t>𝑦</m:t>
                                </m:r>
                                <m:r>
                                  <a:rPr lang="en-US" sz="1800" kern="100" smtClean="0">
                                    <a:effectLst/>
                                  </a:rPr>
                                  <m:t>=−1.25×</m:t>
                                </m:r>
                                <m:sSup>
                                  <m:sSupPr>
                                    <m:ctrlPr>
                                      <a:rPr lang="zh-CN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</a:rPr>
                                      <m:t>−21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sz="1800" kern="100">
                                    <a:effectLst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1800" kern="100" dirty="0">
                            <a:effectLst/>
                          </a:endParaRPr>
                        </a:p>
                        <a:p>
                          <a:pPr indent="306070"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00">
                                    <a:effectLst/>
                                  </a:rPr>
                                  <m:t>2.65×</m:t>
                                </m:r>
                                <m:sSup>
                                  <m:sSupPr>
                                    <m:ctrlPr>
                                      <a:rPr lang="zh-CN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</a:rPr>
                                      <m:t>−10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 kern="100">
                                    <a:effectLst/>
                                  </a:rPr>
                                  <m:t>+2.0×</m:t>
                                </m:r>
                                <m:sSup>
                                  <m:sSupPr>
                                    <m:ctrlPr>
                                      <a:rPr lang="zh-CN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</a:rPr>
                                      <m:t>−5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 kern="100">
                                    <a:effectLst/>
                                  </a:rPr>
                                  <m:t>−6.8×</m:t>
                                </m:r>
                                <m:sSup>
                                  <m:sSupPr>
                                    <m:ctrlPr>
                                      <a:rPr lang="zh-CN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</a:rPr>
                                      <m:t>−1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kern="100">
                                    <a:effectLst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</a:rPr>
                                      <m:t>6.98×10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1800" kern="100">
                                    <a:effectLst/>
                                  </a:rPr>
                                  <m:t>𝑥</m:t>
                                </m:r>
                                <m:r>
                                  <a:rPr lang="en-US" sz="1800" kern="100">
                                    <a:effectLst/>
                                  </a:rPr>
                                  <m:t>+5946.40</m:t>
                                </m:r>
                              </m:oMath>
                            </m:oMathPara>
                          </a14:m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endParaRPr lang="en-US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CN" sz="1800" kern="100"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kern="100">
                                      <a:effectLst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1800" kern="100">
                                      <a:effectLst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kern="100">
                                  <a:effectLst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800" kern="100" dirty="0">
                              <a:effectLst/>
                            </a:rPr>
                            <a:t>0.89972</a:t>
                          </a:r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9554816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内容占位符 3">
                <a:extLst>
                  <a:ext uri="{FF2B5EF4-FFF2-40B4-BE49-F238E27FC236}">
                    <a16:creationId xmlns:a16="http://schemas.microsoft.com/office/drawing/2014/main" id="{CD1A2656-C846-4E46-A4FB-B7E85ADF8CA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33526975"/>
                  </p:ext>
                </p:extLst>
              </p:nvPr>
            </p:nvGraphicFramePr>
            <p:xfrm>
              <a:off x="342900" y="1132680"/>
              <a:ext cx="11268074" cy="5282086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1620903">
                      <a:extLst>
                        <a:ext uri="{9D8B030D-6E8A-4147-A177-3AD203B41FA5}">
                          <a16:colId xmlns:a16="http://schemas.microsoft.com/office/drawing/2014/main" val="344074594"/>
                        </a:ext>
                      </a:extLst>
                    </a:gridCol>
                    <a:gridCol w="3144925">
                      <a:extLst>
                        <a:ext uri="{9D8B030D-6E8A-4147-A177-3AD203B41FA5}">
                          <a16:colId xmlns:a16="http://schemas.microsoft.com/office/drawing/2014/main" val="4218166228"/>
                        </a:ext>
                      </a:extLst>
                    </a:gridCol>
                    <a:gridCol w="4273969">
                      <a:extLst>
                        <a:ext uri="{9D8B030D-6E8A-4147-A177-3AD203B41FA5}">
                          <a16:colId xmlns:a16="http://schemas.microsoft.com/office/drawing/2014/main" val="2301917388"/>
                        </a:ext>
                      </a:extLst>
                    </a:gridCol>
                    <a:gridCol w="2228277">
                      <a:extLst>
                        <a:ext uri="{9D8B030D-6E8A-4147-A177-3AD203B41FA5}">
                          <a16:colId xmlns:a16="http://schemas.microsoft.com/office/drawing/2014/main" val="2773597950"/>
                        </a:ext>
                      </a:extLst>
                    </a:gridCol>
                  </a:tblGrid>
                  <a:tr h="440174"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zh-CN" sz="1800" kern="100" dirty="0">
                              <a:effectLst/>
                            </a:rPr>
                            <a:t>负载类型</a:t>
                          </a:r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zh-CN" sz="1800" kern="100">
                              <a:effectLst/>
                            </a:rPr>
                            <a:t>拟合函数</a:t>
                          </a:r>
                          <a:endParaRPr lang="zh-CN" sz="1800" kern="1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zh-CN" sz="1800" kern="100" dirty="0">
                              <a:effectLst/>
                            </a:rPr>
                            <a:t>吞吐量拟合图像</a:t>
                          </a:r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zh-CN" sz="1800" kern="100" dirty="0">
                              <a:effectLst/>
                            </a:rPr>
                            <a:t>拟合度</a:t>
                          </a:r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10948795"/>
                      </a:ext>
                    </a:extLst>
                  </a:tr>
                  <a:tr h="2641043"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en-US" sz="1800" kern="100">
                              <a:effectLst/>
                            </a:rPr>
                            <a:t>workloadb</a:t>
                          </a:r>
                          <a:endParaRPr lang="zh-CN" sz="1800" kern="1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1744" t="-16820" r="-207558" b="-83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endParaRPr lang="en-US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05464" t="-16820" r="-1093" b="-83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4670141"/>
                      </a:ext>
                    </a:extLst>
                  </a:tr>
                  <a:tr h="2200869"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en-US" sz="1800" kern="100">
                              <a:effectLst/>
                            </a:rPr>
                            <a:t>workloadc</a:t>
                          </a:r>
                          <a:endParaRPr lang="zh-CN" sz="1800" kern="1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1744" t="-140055" r="-207558" b="-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endParaRPr lang="en-US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05464" t="-140055" r="-1093" b="-5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554816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148" name="图片 2">
            <a:extLst>
              <a:ext uri="{FF2B5EF4-FFF2-40B4-BE49-F238E27FC236}">
                <a16:creationId xmlns:a16="http://schemas.microsoft.com/office/drawing/2014/main" id="{D51173BE-5ED1-42C4-9448-1DF372449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99" y="1612831"/>
            <a:ext cx="3209925" cy="2383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图片 29">
            <a:extLst>
              <a:ext uri="{FF2B5EF4-FFF2-40B4-BE49-F238E27FC236}">
                <a16:creationId xmlns:a16="http://schemas.microsoft.com/office/drawing/2014/main" id="{A8BEA0AB-09AC-4B95-803A-344A55089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99" y="4050498"/>
            <a:ext cx="3209925" cy="2383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173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菱形 14"/>
          <p:cNvSpPr/>
          <p:nvPr>
            <p:custDataLst>
              <p:tags r:id="rId2"/>
            </p:custDataLst>
          </p:nvPr>
        </p:nvSpPr>
        <p:spPr>
          <a:xfrm>
            <a:off x="4933315" y="2180590"/>
            <a:ext cx="838200" cy="8382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87500"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3" name="菱形 12"/>
          <p:cNvSpPr/>
          <p:nvPr>
            <p:custDataLst>
              <p:tags r:id="rId3"/>
            </p:custDataLst>
          </p:nvPr>
        </p:nvSpPr>
        <p:spPr>
          <a:xfrm>
            <a:off x="4933315" y="3027045"/>
            <a:ext cx="838200" cy="838200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87500"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1" name="菱形 10"/>
          <p:cNvSpPr/>
          <p:nvPr>
            <p:custDataLst>
              <p:tags r:id="rId4"/>
            </p:custDataLst>
          </p:nvPr>
        </p:nvSpPr>
        <p:spPr>
          <a:xfrm>
            <a:off x="4933315" y="3873500"/>
            <a:ext cx="838200" cy="8382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87500"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9" name="菱形 8"/>
          <p:cNvSpPr/>
          <p:nvPr>
            <p:custDataLst>
              <p:tags r:id="rId5"/>
            </p:custDataLst>
          </p:nvPr>
        </p:nvSpPr>
        <p:spPr>
          <a:xfrm>
            <a:off x="4933315" y="4719955"/>
            <a:ext cx="838200" cy="838200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87500"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34" name="文本框 33"/>
          <p:cNvSpPr txBox="1"/>
          <p:nvPr>
            <p:custDataLst>
              <p:tags r:id="rId6"/>
            </p:custDataLst>
          </p:nvPr>
        </p:nvSpPr>
        <p:spPr bwMode="auto">
          <a:xfrm>
            <a:off x="5653405" y="2106930"/>
            <a:ext cx="5660390" cy="537210"/>
          </a:xfrm>
          <a:prstGeom prst="rect">
            <a:avLst/>
          </a:prstGeom>
          <a:noFill/>
        </p:spPr>
        <p:txBody>
          <a:bodyPr wrap="square" lIns="90000" tIns="46800" rIns="90000" bIns="0" rtlCol="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l" defTabSz="914400" fontAlgn="auto">
              <a:lnSpc>
                <a:spcPct val="120000"/>
              </a:lnSpc>
            </a:pPr>
            <a:r>
              <a:rPr lang="zh-CN" altLang="en-US" dirty="0">
                <a:sym typeface="+mn-ea"/>
              </a:rPr>
              <a:t>选题依据和内容</a:t>
            </a:r>
          </a:p>
        </p:txBody>
      </p:sp>
      <p:sp>
        <p:nvSpPr>
          <p:cNvPr id="40" name="文本框 39"/>
          <p:cNvSpPr txBox="1"/>
          <p:nvPr>
            <p:custDataLst>
              <p:tags r:id="rId7"/>
            </p:custDataLst>
          </p:nvPr>
        </p:nvSpPr>
        <p:spPr bwMode="auto">
          <a:xfrm>
            <a:off x="5653405" y="2953385"/>
            <a:ext cx="5660390" cy="537210"/>
          </a:xfrm>
          <a:prstGeom prst="rect">
            <a:avLst/>
          </a:prstGeom>
          <a:noFill/>
        </p:spPr>
        <p:txBody>
          <a:bodyPr wrap="square" lIns="90000" tIns="46800" rIns="90000" bIns="0" rtlCol="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l" defTabSz="914400" fontAlgn="auto">
              <a:lnSpc>
                <a:spcPct val="120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负载选择与数据</a:t>
            </a:r>
          </a:p>
        </p:txBody>
      </p:sp>
      <p:sp>
        <p:nvSpPr>
          <p:cNvPr id="43" name="文本框 42"/>
          <p:cNvSpPr txBox="1"/>
          <p:nvPr>
            <p:custDataLst>
              <p:tags r:id="rId8"/>
            </p:custDataLst>
          </p:nvPr>
        </p:nvSpPr>
        <p:spPr bwMode="auto">
          <a:xfrm>
            <a:off x="5653405" y="3799840"/>
            <a:ext cx="5660390" cy="537210"/>
          </a:xfrm>
          <a:prstGeom prst="rect">
            <a:avLst/>
          </a:prstGeom>
          <a:noFill/>
        </p:spPr>
        <p:txBody>
          <a:bodyPr wrap="square" lIns="90000" tIns="46800" rIns="90000" bIns="0" rtlCol="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l" defTabSz="914400" fontAlgn="auto">
              <a:lnSpc>
                <a:spcPct val="120000"/>
              </a:lnSpc>
            </a:pPr>
            <a:r>
              <a:rPr lang="zh-CN" altLang="en-US" dirty="0">
                <a:sym typeface="+mn-ea"/>
              </a:rPr>
              <a:t>研究方法和手段</a:t>
            </a:r>
            <a:endParaRPr lang="zh-CN" altLang="en-US" b="1" spc="300" dirty="0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9"/>
            </p:custDataLst>
          </p:nvPr>
        </p:nvSpPr>
        <p:spPr bwMode="auto">
          <a:xfrm>
            <a:off x="5653405" y="4646295"/>
            <a:ext cx="5660390" cy="537210"/>
          </a:xfrm>
          <a:prstGeom prst="rect">
            <a:avLst/>
          </a:prstGeom>
          <a:noFill/>
        </p:spPr>
        <p:txBody>
          <a:bodyPr wrap="square" lIns="90000" tIns="46800" rIns="90000" bIns="0" rtlCol="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l" defTabSz="914400" fontAlgn="auto">
              <a:lnSpc>
                <a:spcPct val="120000"/>
              </a:lnSpc>
            </a:pPr>
            <a:r>
              <a:rPr lang="zh-CN" altLang="en-US" dirty="0">
                <a:sym typeface="+mn-ea"/>
              </a:rPr>
              <a:t>数据建模与验证</a:t>
            </a:r>
            <a:endParaRPr lang="zh-CN" altLang="en-US" b="1" spc="300" dirty="0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10"/>
            </p:custDataLst>
          </p:nvPr>
        </p:nvCxnSpPr>
        <p:spPr>
          <a:xfrm>
            <a:off x="660400" y="1911332"/>
            <a:ext cx="4670600" cy="0"/>
          </a:xfrm>
          <a:prstGeom prst="line">
            <a:avLst/>
          </a:prstGeom>
          <a:ln w="3175" cap="rnd">
            <a:solidFill>
              <a:schemeClr val="accent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11"/>
            </p:custDataLst>
          </p:nvPr>
        </p:nvCxnSpPr>
        <p:spPr>
          <a:xfrm>
            <a:off x="5653275" y="2925438"/>
            <a:ext cx="4658995" cy="0"/>
          </a:xfrm>
          <a:prstGeom prst="line">
            <a:avLst/>
          </a:prstGeom>
          <a:ln w="3175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>
            <p:custDataLst>
              <p:tags r:id="rId12"/>
            </p:custDataLst>
          </p:nvPr>
        </p:nvCxnSpPr>
        <p:spPr>
          <a:xfrm>
            <a:off x="5653275" y="3771897"/>
            <a:ext cx="4658995" cy="0"/>
          </a:xfrm>
          <a:prstGeom prst="line">
            <a:avLst/>
          </a:prstGeom>
          <a:ln w="3175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13"/>
            </p:custDataLst>
          </p:nvPr>
        </p:nvCxnSpPr>
        <p:spPr>
          <a:xfrm>
            <a:off x="5653275" y="4618356"/>
            <a:ext cx="4658995" cy="0"/>
          </a:xfrm>
          <a:prstGeom prst="line">
            <a:avLst/>
          </a:prstGeom>
          <a:ln w="3175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14"/>
            </p:custDataLst>
          </p:nvPr>
        </p:nvSpPr>
        <p:spPr bwMode="auto">
          <a:xfrm>
            <a:off x="660400" y="1154408"/>
            <a:ext cx="4670600" cy="756924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r" defTabSz="914400">
              <a:lnSpc>
                <a:spcPct val="120000"/>
              </a:lnSpc>
            </a:pPr>
            <a:r>
              <a:rPr lang="zh-CN" altLang="en-US" sz="2400" b="1" spc="300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CONTENTS</a:t>
            </a:r>
          </a:p>
        </p:txBody>
      </p:sp>
      <p:sp>
        <p:nvSpPr>
          <p:cNvPr id="2" name="菱形 1"/>
          <p:cNvSpPr/>
          <p:nvPr>
            <p:custDataLst>
              <p:tags r:id="rId15"/>
            </p:custDataLst>
          </p:nvPr>
        </p:nvSpPr>
        <p:spPr>
          <a:xfrm>
            <a:off x="4933315" y="5571490"/>
            <a:ext cx="838200" cy="8382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87500"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5" name="文本框 4"/>
          <p:cNvSpPr txBox="1"/>
          <p:nvPr>
            <p:custDataLst>
              <p:tags r:id="rId16"/>
            </p:custDataLst>
          </p:nvPr>
        </p:nvSpPr>
        <p:spPr bwMode="auto">
          <a:xfrm>
            <a:off x="5653405" y="5463540"/>
            <a:ext cx="5660390" cy="537210"/>
          </a:xfrm>
          <a:prstGeom prst="rect">
            <a:avLst/>
          </a:prstGeom>
          <a:noFill/>
        </p:spPr>
        <p:txBody>
          <a:bodyPr wrap="square" lIns="90000" tIns="46800" rIns="90000" bIns="0" rtlCol="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l" defTabSz="914400" fontAlgn="auto">
              <a:lnSpc>
                <a:spcPct val="120000"/>
              </a:lnSpc>
            </a:pPr>
            <a:r>
              <a:rPr lang="zh-CN" altLang="en-US" dirty="0">
                <a:sym typeface="+mn-ea"/>
              </a:rPr>
              <a:t>致谢</a:t>
            </a:r>
            <a:endParaRPr lang="zh-CN" altLang="en-US" b="1" spc="300" dirty="0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6" name="直接连接符 5"/>
          <p:cNvCxnSpPr/>
          <p:nvPr>
            <p:custDataLst>
              <p:tags r:id="rId17"/>
            </p:custDataLst>
          </p:nvPr>
        </p:nvCxnSpPr>
        <p:spPr>
          <a:xfrm>
            <a:off x="5710425" y="5463545"/>
            <a:ext cx="4658995" cy="0"/>
          </a:xfrm>
          <a:prstGeom prst="line">
            <a:avLst/>
          </a:prstGeom>
          <a:ln w="3175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FE1B7C-4306-4968-A67A-730D5389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数据收集与处理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内容占位符 3">
                <a:extLst>
                  <a:ext uri="{FF2B5EF4-FFF2-40B4-BE49-F238E27FC236}">
                    <a16:creationId xmlns:a16="http://schemas.microsoft.com/office/drawing/2014/main" id="{6E67E819-3236-4A1D-A962-0FA82570E2D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63868859"/>
                  </p:ext>
                </p:extLst>
              </p:nvPr>
            </p:nvGraphicFramePr>
            <p:xfrm>
              <a:off x="669925" y="952499"/>
              <a:ext cx="11268074" cy="5524502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1620903">
                      <a:extLst>
                        <a:ext uri="{9D8B030D-6E8A-4147-A177-3AD203B41FA5}">
                          <a16:colId xmlns:a16="http://schemas.microsoft.com/office/drawing/2014/main" val="3281079404"/>
                        </a:ext>
                      </a:extLst>
                    </a:gridCol>
                    <a:gridCol w="3144925">
                      <a:extLst>
                        <a:ext uri="{9D8B030D-6E8A-4147-A177-3AD203B41FA5}">
                          <a16:colId xmlns:a16="http://schemas.microsoft.com/office/drawing/2014/main" val="4277904951"/>
                        </a:ext>
                      </a:extLst>
                    </a:gridCol>
                    <a:gridCol w="4273969">
                      <a:extLst>
                        <a:ext uri="{9D8B030D-6E8A-4147-A177-3AD203B41FA5}">
                          <a16:colId xmlns:a16="http://schemas.microsoft.com/office/drawing/2014/main" val="1818530872"/>
                        </a:ext>
                      </a:extLst>
                    </a:gridCol>
                    <a:gridCol w="2228277">
                      <a:extLst>
                        <a:ext uri="{9D8B030D-6E8A-4147-A177-3AD203B41FA5}">
                          <a16:colId xmlns:a16="http://schemas.microsoft.com/office/drawing/2014/main" val="3912880689"/>
                        </a:ext>
                      </a:extLst>
                    </a:gridCol>
                  </a:tblGrid>
                  <a:tr h="295276"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zh-CN" sz="1800" kern="100" dirty="0">
                              <a:effectLst/>
                            </a:rPr>
                            <a:t>负载类型</a:t>
                          </a:r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zh-CN" sz="1800" kern="100" dirty="0">
                              <a:effectLst/>
                            </a:rPr>
                            <a:t>拟合函数</a:t>
                          </a:r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zh-CN" sz="1800" kern="100" dirty="0">
                              <a:effectLst/>
                            </a:rPr>
                            <a:t>吞吐量拟合图像</a:t>
                          </a:r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zh-CN" sz="1800" kern="100" dirty="0">
                              <a:effectLst/>
                            </a:rPr>
                            <a:t>拟合度</a:t>
                          </a:r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2159051"/>
                      </a:ext>
                    </a:extLst>
                  </a:tr>
                  <a:tr h="2614613"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en-US" sz="1800" kern="100" dirty="0" err="1">
                              <a:effectLst/>
                            </a:rPr>
                            <a:t>workloadd</a:t>
                          </a:r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=9.56×</m:t>
                                </m:r>
                                <m:sSup>
                                  <m:sSup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1800" kern="100" dirty="0">
                            <a:effectLst/>
                          </a:endParaRPr>
                        </a:p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3.49×</m:t>
                                </m:r>
                                <m:sSup>
                                  <m:sSup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−15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4.69×</m:t>
                                </m:r>
                              </m:oMath>
                            </m:oMathPara>
                          </a14:m>
                          <a:endParaRPr lang="zh-CN" sz="1800" kern="100" dirty="0">
                            <a:effectLst/>
                          </a:endParaRPr>
                        </a:p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p>
                                  <m:sSup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−10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−2.91×10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8.48×10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+2374.55</m:t>
                                </m:r>
                              </m:oMath>
                            </m:oMathPara>
                          </a14:m>
                          <a:endParaRPr lang="zh-CN" sz="1800" kern="100" dirty="0">
                            <a:effectLst/>
                          </a:endParaRPr>
                        </a:p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en-US" sz="1800" kern="100" dirty="0">
                              <a:effectLst/>
                            </a:rPr>
                            <a:t>   </a:t>
                          </a:r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304800" algn="just">
                            <a:lnSpc>
                              <a:spcPct val="100000"/>
                            </a:lnSpc>
                          </a:pPr>
                          <a:endParaRPr lang="en-US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3048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CN" sz="1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800" kern="100" dirty="0">
                              <a:effectLst/>
                            </a:rPr>
                            <a:t>0.89970</a:t>
                          </a:r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70587225"/>
                      </a:ext>
                    </a:extLst>
                  </a:tr>
                  <a:tr h="2614613"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en-US" sz="1800" kern="100">
                              <a:effectLst/>
                            </a:rPr>
                            <a:t>workloade</a:t>
                          </a:r>
                          <a:endParaRPr lang="zh-CN" sz="1800" kern="1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80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=−8.79×</m:t>
                                </m:r>
                                <m:sSup>
                                  <m:sSup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−29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1800" kern="100" dirty="0">
                            <a:effectLst/>
                          </a:endParaRPr>
                        </a:p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3.14×</m:t>
                                </m:r>
                                <m:sSup>
                                  <m:sSup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−23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−4.37×</m:t>
                                </m:r>
                                <m:sSup>
                                  <m:sSup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−18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+2.95×</m:t>
                                </m:r>
                                <m:sSup>
                                  <m:sSup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−13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−9.89×</m:t>
                                </m:r>
                                <m:sSup>
                                  <m:sSup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−9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+1.43×</m:t>
                                </m:r>
                                <m:sSup>
                                  <m:sSup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+3.04</m:t>
                                </m:r>
                              </m:oMath>
                            </m:oMathPara>
                          </a14:m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304800" algn="just">
                            <a:lnSpc>
                              <a:spcPct val="100000"/>
                            </a:lnSpc>
                          </a:pPr>
                          <a:endParaRPr lang="en-US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3048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CN" sz="1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800" kern="100" dirty="0">
                              <a:effectLst/>
                            </a:rPr>
                            <a:t>0.89929</a:t>
                          </a:r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393933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内容占位符 3">
                <a:extLst>
                  <a:ext uri="{FF2B5EF4-FFF2-40B4-BE49-F238E27FC236}">
                    <a16:creationId xmlns:a16="http://schemas.microsoft.com/office/drawing/2014/main" id="{6E67E819-3236-4A1D-A962-0FA82570E2D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63868859"/>
                  </p:ext>
                </p:extLst>
              </p:nvPr>
            </p:nvGraphicFramePr>
            <p:xfrm>
              <a:off x="669925" y="952499"/>
              <a:ext cx="11268074" cy="5524502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1620903">
                      <a:extLst>
                        <a:ext uri="{9D8B030D-6E8A-4147-A177-3AD203B41FA5}">
                          <a16:colId xmlns:a16="http://schemas.microsoft.com/office/drawing/2014/main" val="3281079404"/>
                        </a:ext>
                      </a:extLst>
                    </a:gridCol>
                    <a:gridCol w="3144925">
                      <a:extLst>
                        <a:ext uri="{9D8B030D-6E8A-4147-A177-3AD203B41FA5}">
                          <a16:colId xmlns:a16="http://schemas.microsoft.com/office/drawing/2014/main" val="4277904951"/>
                        </a:ext>
                      </a:extLst>
                    </a:gridCol>
                    <a:gridCol w="4273969">
                      <a:extLst>
                        <a:ext uri="{9D8B030D-6E8A-4147-A177-3AD203B41FA5}">
                          <a16:colId xmlns:a16="http://schemas.microsoft.com/office/drawing/2014/main" val="1818530872"/>
                        </a:ext>
                      </a:extLst>
                    </a:gridCol>
                    <a:gridCol w="2228277">
                      <a:extLst>
                        <a:ext uri="{9D8B030D-6E8A-4147-A177-3AD203B41FA5}">
                          <a16:colId xmlns:a16="http://schemas.microsoft.com/office/drawing/2014/main" val="3912880689"/>
                        </a:ext>
                      </a:extLst>
                    </a:gridCol>
                  </a:tblGrid>
                  <a:tr h="295276"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zh-CN" sz="1800" kern="100" dirty="0">
                              <a:effectLst/>
                            </a:rPr>
                            <a:t>负载类型</a:t>
                          </a:r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zh-CN" sz="1800" kern="100" dirty="0">
                              <a:effectLst/>
                            </a:rPr>
                            <a:t>拟合函数</a:t>
                          </a:r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zh-CN" sz="1800" kern="100" dirty="0">
                              <a:effectLst/>
                            </a:rPr>
                            <a:t>吞吐量拟合图像</a:t>
                          </a:r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zh-CN" sz="1800" kern="100" dirty="0">
                              <a:effectLst/>
                            </a:rPr>
                            <a:t>拟合度</a:t>
                          </a:r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2159051"/>
                      </a:ext>
                    </a:extLst>
                  </a:tr>
                  <a:tr h="2614613"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en-US" sz="1800" kern="100" dirty="0" err="1">
                              <a:effectLst/>
                            </a:rPr>
                            <a:t>workloadd</a:t>
                          </a:r>
                          <a:endParaRPr lang="zh-CN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1744" t="-14186" r="-207752" b="-1002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04800" algn="just">
                            <a:lnSpc>
                              <a:spcPct val="100000"/>
                            </a:lnSpc>
                          </a:pPr>
                          <a:endParaRPr lang="en-US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405738" t="-14186" r="-1093" b="-1002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0587225"/>
                      </a:ext>
                    </a:extLst>
                  </a:tr>
                  <a:tr h="2614613">
                    <a:tc>
                      <a:txBody>
                        <a:bodyPr/>
                        <a:lstStyle/>
                        <a:p>
                          <a:pPr indent="304800" algn="ctr">
                            <a:lnSpc>
                              <a:spcPct val="100000"/>
                            </a:lnSpc>
                          </a:pPr>
                          <a:r>
                            <a:rPr lang="en-US" sz="1800" kern="100">
                              <a:effectLst/>
                            </a:rPr>
                            <a:t>workloade</a:t>
                          </a:r>
                          <a:endParaRPr lang="zh-CN" sz="1800" kern="1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1744" t="-114452" r="-207752" b="-4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04800" algn="just">
                            <a:lnSpc>
                              <a:spcPct val="100000"/>
                            </a:lnSpc>
                          </a:pPr>
                          <a:endParaRPr lang="en-US" sz="1800" kern="1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405738" t="-114452" r="-1093" b="-4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39339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图片 43">
            <a:extLst>
              <a:ext uri="{FF2B5EF4-FFF2-40B4-BE49-F238E27FC236}">
                <a16:creationId xmlns:a16="http://schemas.microsoft.com/office/drawing/2014/main" id="{7BBEF47E-F269-4678-930B-B023CFB5F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4" b="1614"/>
          <a:stretch>
            <a:fillRect/>
          </a:stretch>
        </p:blipFill>
        <p:spPr bwMode="auto">
          <a:xfrm>
            <a:off x="5655469" y="1287698"/>
            <a:ext cx="3525101" cy="2541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47">
            <a:extLst>
              <a:ext uri="{FF2B5EF4-FFF2-40B4-BE49-F238E27FC236}">
                <a16:creationId xmlns:a16="http://schemas.microsoft.com/office/drawing/2014/main" id="{DAF1A786-AC4F-4E0C-91AC-9FB1AFD13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469" y="3889408"/>
            <a:ext cx="3525101" cy="2677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90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D2151-CB6D-4C8B-8C25-9D100651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数据验证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4410268-DBE3-4703-AB95-00503F07CB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055620"/>
              </p:ext>
            </p:extLst>
          </p:nvPr>
        </p:nvGraphicFramePr>
        <p:xfrm>
          <a:off x="790575" y="2200274"/>
          <a:ext cx="8839200" cy="39338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1048">
                  <a:extLst>
                    <a:ext uri="{9D8B030D-6E8A-4147-A177-3AD203B41FA5}">
                      <a16:colId xmlns:a16="http://schemas.microsoft.com/office/drawing/2014/main" val="2773499863"/>
                    </a:ext>
                  </a:extLst>
                </a:gridCol>
                <a:gridCol w="4147377">
                  <a:extLst>
                    <a:ext uri="{9D8B030D-6E8A-4147-A177-3AD203B41FA5}">
                      <a16:colId xmlns:a16="http://schemas.microsoft.com/office/drawing/2014/main" val="87099898"/>
                    </a:ext>
                  </a:extLst>
                </a:gridCol>
                <a:gridCol w="2390775">
                  <a:extLst>
                    <a:ext uri="{9D8B030D-6E8A-4147-A177-3AD203B41FA5}">
                      <a16:colId xmlns:a16="http://schemas.microsoft.com/office/drawing/2014/main" val="3588619829"/>
                    </a:ext>
                  </a:extLst>
                </a:gridCol>
              </a:tblGrid>
              <a:tr h="798958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</a:pPr>
                      <a:r>
                        <a:rPr lang="zh-CN" sz="1800" kern="100" dirty="0">
                          <a:effectLst/>
                        </a:rPr>
                        <a:t>负载类型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</a:pPr>
                      <a:r>
                        <a:rPr lang="zh-CN" sz="1800" kern="100" dirty="0">
                          <a:effectLst/>
                        </a:rPr>
                        <a:t>拟合曲线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</a:pPr>
                      <a:r>
                        <a:rPr lang="zh-CN" sz="1800" kern="100" dirty="0">
                          <a:effectLst/>
                        </a:rPr>
                        <a:t>误差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8259875"/>
                  </a:ext>
                </a:extLst>
              </a:tr>
              <a:tr h="3134868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</a:pPr>
                      <a:r>
                        <a:rPr lang="en-US" sz="2400" kern="100" dirty="0" err="1">
                          <a:effectLst/>
                        </a:rPr>
                        <a:t>workloada</a:t>
                      </a:r>
                      <a:endParaRPr lang="zh-CN" sz="2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</a:pPr>
                      <a:endParaRPr lang="en-US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</a:pPr>
                      <a:r>
                        <a:rPr lang="zh-CN" sz="1800" kern="100" dirty="0">
                          <a:effectLst/>
                        </a:rPr>
                        <a:t>平均误差</a:t>
                      </a:r>
                      <a:r>
                        <a:rPr lang="en-US" sz="1800" kern="100" dirty="0">
                          <a:effectLst/>
                        </a:rPr>
                        <a:t>= 0.028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9073985"/>
                  </a:ext>
                </a:extLst>
              </a:tr>
            </a:tbl>
          </a:graphicData>
        </a:graphic>
      </p:graphicFrame>
      <p:pic>
        <p:nvPicPr>
          <p:cNvPr id="9221" name="图片 33">
            <a:extLst>
              <a:ext uri="{FF2B5EF4-FFF2-40B4-BE49-F238E27FC236}">
                <a16:creationId xmlns:a16="http://schemas.microsoft.com/office/drawing/2014/main" id="{F36C95FC-42EC-4286-836F-36C93B0F5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 t="-1060" b="-2"/>
          <a:stretch>
            <a:fillRect/>
          </a:stretch>
        </p:blipFill>
        <p:spPr bwMode="auto">
          <a:xfrm>
            <a:off x="3111046" y="2986258"/>
            <a:ext cx="3860791" cy="294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C140F6D-C8E2-4FDC-9DB5-5698582ED646}"/>
                  </a:ext>
                </a:extLst>
              </p:cNvPr>
              <p:cNvSpPr txBox="1"/>
              <p:nvPr/>
            </p:nvSpPr>
            <p:spPr>
              <a:xfrm>
                <a:off x="488155" y="927888"/>
                <a:ext cx="6226969" cy="1229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 algn="just"/>
                <a:r>
                  <a: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误差计算公式为：</a:t>
                </a:r>
              </a:p>
              <a:p>
                <a:pPr indent="3048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800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误差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zh-CN" altLang="zh-CN" sz="18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预测值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zh-CN" altLang="zh-CN" sz="18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实际值</m:t>
                          </m:r>
                          <m: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zh-CN" altLang="zh-CN" sz="18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实际数值</m:t>
                          </m:r>
                        </m:den>
                      </m:f>
                    </m:oMath>
                  </m:oMathPara>
                </a14:m>
                <a:endParaRPr lang="zh-CN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indent="304800" algn="just"/>
                <a:r>
                  <a:rPr lang="zh-CN" altLang="en-US" sz="1800" kern="100" dirty="0"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平均误差为</a:t>
                </a:r>
                <a:r>
                  <a:rPr lang="zh-CN" altLang="zh-CN" sz="1800" kern="100" dirty="0"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计算样本的所有数据的误差，最后取平均。</a:t>
                </a:r>
                <a:endParaRPr lang="zh-CN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C140F6D-C8E2-4FDC-9DB5-5698582ED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55" y="927888"/>
                <a:ext cx="6226969" cy="1229696"/>
              </a:xfrm>
              <a:prstGeom prst="rect">
                <a:avLst/>
              </a:prstGeom>
              <a:blipFill>
                <a:blip r:embed="rId3"/>
                <a:stretch>
                  <a:fillRect t="-2475" b="-6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584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64E1-2BAE-416B-AA15-14B65AE7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数据验证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61F0E2D8-5F28-48F0-96CF-EC625AB778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8207505"/>
              </p:ext>
            </p:extLst>
          </p:nvPr>
        </p:nvGraphicFramePr>
        <p:xfrm>
          <a:off x="669925" y="1752600"/>
          <a:ext cx="10312401" cy="4381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84557">
                  <a:extLst>
                    <a:ext uri="{9D8B030D-6E8A-4147-A177-3AD203B41FA5}">
                      <a16:colId xmlns:a16="http://schemas.microsoft.com/office/drawing/2014/main" val="759533210"/>
                    </a:ext>
                  </a:extLst>
                </a:gridCol>
                <a:gridCol w="4979893">
                  <a:extLst>
                    <a:ext uri="{9D8B030D-6E8A-4147-A177-3AD203B41FA5}">
                      <a16:colId xmlns:a16="http://schemas.microsoft.com/office/drawing/2014/main" val="1993048495"/>
                    </a:ext>
                  </a:extLst>
                </a:gridCol>
                <a:gridCol w="2647951">
                  <a:extLst>
                    <a:ext uri="{9D8B030D-6E8A-4147-A177-3AD203B41FA5}">
                      <a16:colId xmlns:a16="http://schemas.microsoft.com/office/drawing/2014/main" val="3869218864"/>
                    </a:ext>
                  </a:extLst>
                </a:gridCol>
              </a:tblGrid>
              <a:tr h="636751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</a:pPr>
                      <a:r>
                        <a:rPr lang="zh-CN" sz="2000" kern="100" dirty="0">
                          <a:effectLst/>
                        </a:rPr>
                        <a:t>负载类型</a:t>
                      </a:r>
                      <a:endParaRPr lang="zh-CN" sz="20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</a:pPr>
                      <a:r>
                        <a:rPr lang="zh-CN" sz="2000" kern="100" dirty="0">
                          <a:effectLst/>
                        </a:rPr>
                        <a:t>拟合曲线</a:t>
                      </a:r>
                      <a:endParaRPr lang="zh-CN" sz="20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</a:pPr>
                      <a:r>
                        <a:rPr lang="zh-CN" sz="2000" kern="100" dirty="0">
                          <a:effectLst/>
                        </a:rPr>
                        <a:t>误差</a:t>
                      </a:r>
                      <a:endParaRPr lang="zh-CN" sz="20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892467"/>
                  </a:ext>
                </a:extLst>
              </a:tr>
              <a:tr h="374474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</a:pPr>
                      <a:r>
                        <a:rPr lang="en-US" sz="2000" kern="100" dirty="0" err="1">
                          <a:effectLst/>
                        </a:rPr>
                        <a:t>workloadb</a:t>
                      </a:r>
                      <a:endParaRPr lang="zh-CN" sz="20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</a:pPr>
                      <a:endParaRPr lang="en-US" sz="20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</a:pPr>
                      <a:r>
                        <a:rPr lang="zh-CN" sz="2000" kern="100" dirty="0">
                          <a:effectLst/>
                        </a:rPr>
                        <a:t>平均误差</a:t>
                      </a:r>
                      <a:r>
                        <a:rPr lang="en-US" sz="2000" kern="100" dirty="0">
                          <a:effectLst/>
                        </a:rPr>
                        <a:t>= 0.0235</a:t>
                      </a:r>
                      <a:endParaRPr lang="zh-CN" sz="20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7952405"/>
                  </a:ext>
                </a:extLst>
              </a:tr>
            </a:tbl>
          </a:graphicData>
        </a:graphic>
      </p:graphicFrame>
      <p:pic>
        <p:nvPicPr>
          <p:cNvPr id="5" name="图片 34">
            <a:extLst>
              <a:ext uri="{FF2B5EF4-FFF2-40B4-BE49-F238E27FC236}">
                <a16:creationId xmlns:a16="http://schemas.microsoft.com/office/drawing/2014/main" id="{60AAC3BA-01DF-45A8-8591-E541EFF74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072" y="2476500"/>
            <a:ext cx="4210372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281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7D5ED-F574-4239-BD73-312AB90A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数据验证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547CF9C-68D4-4FCC-BD9F-AA8F715BE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2899138"/>
              </p:ext>
            </p:extLst>
          </p:nvPr>
        </p:nvGraphicFramePr>
        <p:xfrm>
          <a:off x="669925" y="952500"/>
          <a:ext cx="9807575" cy="5362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53138">
                  <a:extLst>
                    <a:ext uri="{9D8B030D-6E8A-4147-A177-3AD203B41FA5}">
                      <a16:colId xmlns:a16="http://schemas.microsoft.com/office/drawing/2014/main" val="2299073058"/>
                    </a:ext>
                  </a:extLst>
                </a:gridCol>
                <a:gridCol w="4000871">
                  <a:extLst>
                    <a:ext uri="{9D8B030D-6E8A-4147-A177-3AD203B41FA5}">
                      <a16:colId xmlns:a16="http://schemas.microsoft.com/office/drawing/2014/main" val="453683295"/>
                    </a:ext>
                  </a:extLst>
                </a:gridCol>
                <a:gridCol w="3253566">
                  <a:extLst>
                    <a:ext uri="{9D8B030D-6E8A-4147-A177-3AD203B41FA5}">
                      <a16:colId xmlns:a16="http://schemas.microsoft.com/office/drawing/2014/main" val="1083762131"/>
                    </a:ext>
                  </a:extLst>
                </a:gridCol>
              </a:tblGrid>
              <a:tr h="565874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</a:pPr>
                      <a:r>
                        <a:rPr lang="zh-CN" sz="1600" kern="100" dirty="0">
                          <a:effectLst/>
                        </a:rPr>
                        <a:t>负载类型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</a:pPr>
                      <a:r>
                        <a:rPr lang="zh-CN" sz="1600" kern="100" dirty="0">
                          <a:effectLst/>
                        </a:rPr>
                        <a:t>拟合曲线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</a:pPr>
                      <a:r>
                        <a:rPr lang="zh-CN" sz="1600" kern="100" dirty="0">
                          <a:effectLst/>
                        </a:rPr>
                        <a:t>误差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8730173"/>
                  </a:ext>
                </a:extLst>
              </a:tr>
              <a:tr h="2376187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workloadc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</a:pPr>
                      <a:endParaRPr lang="en-US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</a:pPr>
                      <a:r>
                        <a:rPr lang="zh-CN" sz="1800" kern="100" dirty="0">
                          <a:effectLst/>
                        </a:rPr>
                        <a:t>平均误差</a:t>
                      </a:r>
                      <a:r>
                        <a:rPr lang="en-US" sz="1800" kern="100" dirty="0">
                          <a:effectLst/>
                        </a:rPr>
                        <a:t>= 0.0239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6116998"/>
                  </a:ext>
                </a:extLst>
              </a:tr>
              <a:tr h="2420514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workloadd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</a:pPr>
                      <a:endParaRPr lang="en-US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</a:pPr>
                      <a:r>
                        <a:rPr lang="zh-CN" sz="1800" kern="100" dirty="0">
                          <a:effectLst/>
                        </a:rPr>
                        <a:t>平均误差</a:t>
                      </a:r>
                      <a:r>
                        <a:rPr lang="en-US" sz="1800" kern="100" dirty="0">
                          <a:effectLst/>
                        </a:rPr>
                        <a:t>= 0.0384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8857177"/>
                  </a:ext>
                </a:extLst>
              </a:tr>
            </a:tbl>
          </a:graphicData>
        </a:graphic>
      </p:graphicFrame>
      <p:pic>
        <p:nvPicPr>
          <p:cNvPr id="6" name="图片 40">
            <a:extLst>
              <a:ext uri="{FF2B5EF4-FFF2-40B4-BE49-F238E27FC236}">
                <a16:creationId xmlns:a16="http://schemas.microsoft.com/office/drawing/2014/main" id="{A6C86DB0-3649-4E87-8563-78279871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034" y="4037658"/>
            <a:ext cx="2840216" cy="211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39">
            <a:extLst>
              <a:ext uri="{FF2B5EF4-FFF2-40B4-BE49-F238E27FC236}">
                <a16:creationId xmlns:a16="http://schemas.microsoft.com/office/drawing/2014/main" id="{69E2DB6A-3A84-408C-BC84-32AEA5C5A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033" y="1646883"/>
            <a:ext cx="2840215" cy="213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909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AD29D-17CF-448E-A108-2D3841DD4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数据验证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1890B1-6C00-4D13-B05B-EB038D83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通过对拟合度验证分析，在验证组数据对模型的拟合度测试中，模型对数据的预测的误差程度平均在</a:t>
            </a:r>
            <a:r>
              <a:rPr lang="en-US" altLang="zh-CN" dirty="0"/>
              <a:t>4%</a:t>
            </a:r>
            <a:r>
              <a:rPr lang="zh-CN" altLang="en-US" dirty="0"/>
              <a:t>以下。因此可基于模型预测在给定读写请求下</a:t>
            </a:r>
            <a:r>
              <a:rPr lang="en-US" altLang="zh-CN" dirty="0"/>
              <a:t>Redis</a:t>
            </a:r>
            <a:r>
              <a:rPr lang="zh-CN" altLang="en-US" dirty="0"/>
              <a:t>的性能，为</a:t>
            </a:r>
            <a:r>
              <a:rPr lang="en-US" altLang="zh-CN" dirty="0"/>
              <a:t>Redis</a:t>
            </a:r>
            <a:r>
              <a:rPr lang="zh-CN" altLang="en-US" dirty="0"/>
              <a:t>的运行时性能预测与优化提供理论依据。</a:t>
            </a:r>
          </a:p>
          <a:p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D9CD4D5-34DA-4702-97C1-CD813CC01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416807"/>
              </p:ext>
            </p:extLst>
          </p:nvPr>
        </p:nvGraphicFramePr>
        <p:xfrm>
          <a:off x="1069975" y="2409825"/>
          <a:ext cx="9226550" cy="37718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1884">
                  <a:extLst>
                    <a:ext uri="{9D8B030D-6E8A-4147-A177-3AD203B41FA5}">
                      <a16:colId xmlns:a16="http://schemas.microsoft.com/office/drawing/2014/main" val="961850805"/>
                    </a:ext>
                  </a:extLst>
                </a:gridCol>
                <a:gridCol w="4024316">
                  <a:extLst>
                    <a:ext uri="{9D8B030D-6E8A-4147-A177-3AD203B41FA5}">
                      <a16:colId xmlns:a16="http://schemas.microsoft.com/office/drawing/2014/main" val="1823717723"/>
                    </a:ext>
                  </a:extLst>
                </a:gridCol>
                <a:gridCol w="2800350">
                  <a:extLst>
                    <a:ext uri="{9D8B030D-6E8A-4147-A177-3AD203B41FA5}">
                      <a16:colId xmlns:a16="http://schemas.microsoft.com/office/drawing/2014/main" val="466574318"/>
                    </a:ext>
                  </a:extLst>
                </a:gridCol>
              </a:tblGrid>
              <a:tr h="825434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</a:pPr>
                      <a:r>
                        <a:rPr lang="zh-CN" sz="1800" kern="100" dirty="0">
                          <a:effectLst/>
                        </a:rPr>
                        <a:t>负载类型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</a:pPr>
                      <a:r>
                        <a:rPr lang="zh-CN" sz="1800" kern="100" dirty="0">
                          <a:effectLst/>
                        </a:rPr>
                        <a:t>拟合曲线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</a:pPr>
                      <a:r>
                        <a:rPr lang="zh-CN" sz="1800" kern="100" dirty="0">
                          <a:effectLst/>
                        </a:rPr>
                        <a:t>误差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4153263"/>
                  </a:ext>
                </a:extLst>
              </a:tr>
              <a:tr h="2946465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workloade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</a:pPr>
                      <a:endParaRPr lang="en-US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</a:pPr>
                      <a:r>
                        <a:rPr lang="zh-CN" sz="1800" kern="100" dirty="0">
                          <a:effectLst/>
                        </a:rPr>
                        <a:t>平均误差</a:t>
                      </a:r>
                      <a:r>
                        <a:rPr lang="en-US" sz="1800" kern="100" dirty="0">
                          <a:effectLst/>
                        </a:rPr>
                        <a:t>=0.01849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005700"/>
                  </a:ext>
                </a:extLst>
              </a:tr>
            </a:tbl>
          </a:graphicData>
        </a:graphic>
      </p:graphicFrame>
      <p:pic>
        <p:nvPicPr>
          <p:cNvPr id="5" name="图片 46">
            <a:extLst>
              <a:ext uri="{FF2B5EF4-FFF2-40B4-BE49-F238E27FC236}">
                <a16:creationId xmlns:a16="http://schemas.microsoft.com/office/drawing/2014/main" id="{ED3244A7-531E-4C48-AD9A-1326C8F7D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457" y="3283155"/>
            <a:ext cx="3777643" cy="277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367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460783-1FD4-4B24-8A21-E9E5A32A5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致谢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AB48B5-9173-4351-A518-C3F77492E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457200" algn="just">
              <a:lnSpc>
                <a:spcPct val="150000"/>
              </a:lnSpc>
              <a:buNone/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经过几个月的忙碌，我的毕业设计已经基本完成了。作为一名大四生，由于个人经验匮乏，难免有许多地方考虑不周全。如果没有窦晖老师的督促指导，以及学长们的建议提醒，要完成这个设计是十分困难的。在此，衷心感谢他们的支持与帮助。</a:t>
            </a:r>
          </a:p>
          <a:p>
            <a:pPr indent="457200" algn="just">
              <a:lnSpc>
                <a:spcPct val="150000"/>
              </a:lnSpc>
              <a:buNone/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其次，感谢大学四年来所有的老师，是他们为我打下了夯实的专业基础知识。有了这些专业基础，我才完成这次毕业设计，本次实验对于我来说不仅仅是数据库测试实验，同时也是一扇新的计算机学科的大门，带我见识到了除了高级语言以外计算机专业的其它领域知识技能，感受到了由操作系统不同所带来的软件运行效率显著不同，以及不同平台下，程序适配也有显著的不同。</a:t>
            </a:r>
          </a:p>
          <a:p>
            <a:pPr indent="457200" algn="just">
              <a:lnSpc>
                <a:spcPct val="150000"/>
              </a:lnSpc>
              <a:buNone/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最后感谢学院我的母校——安徽大学，这个将近四年以来给予我知识和关怀的地方。 </a:t>
            </a:r>
          </a:p>
          <a:p>
            <a:pPr marL="0" indent="457200">
              <a:lnSpc>
                <a:spcPct val="150000"/>
              </a:lnSpc>
              <a:buNone/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4190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>
                <a:sym typeface="+mn-ea"/>
              </a:rPr>
              <a:t>选题依据</a:t>
            </a:r>
            <a:br>
              <a:rPr lang="zh-CN" altLang="en-US" b="1" spc="3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2155" y="1910080"/>
            <a:ext cx="7200900" cy="346265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Redis</a:t>
            </a:r>
            <a:r>
              <a:rPr lang="zh-CN" altLang="en-US" sz="2000" dirty="0"/>
              <a:t>是一种键值型</a:t>
            </a:r>
            <a:r>
              <a:rPr lang="en-US" altLang="zh-CN" sz="2000" dirty="0"/>
              <a:t>NoSQL</a:t>
            </a:r>
            <a:r>
              <a:rPr lang="zh-CN" altLang="en-US" sz="2000" dirty="0"/>
              <a:t>数据库，能够为互联网应用提供高效的解决方案，因此被广泛应用于各种对高性能场景中</a:t>
            </a:r>
            <a:r>
              <a:rPr sz="2000" dirty="0"/>
              <a:t>。</a:t>
            </a:r>
          </a:p>
          <a:p>
            <a:r>
              <a:rPr sz="2000" dirty="0">
                <a:sym typeface="+mn-ea"/>
              </a:rPr>
              <a:t>Redis的应用十分广泛</a:t>
            </a:r>
            <a:r>
              <a:rPr sz="2000" dirty="0"/>
              <a:t>，其主要有</a:t>
            </a:r>
            <a:r>
              <a:rPr sz="2000" dirty="0">
                <a:sym typeface="+mn-ea"/>
              </a:rPr>
              <a:t>缓存使用，排队使用，异步通信，日志记录。</a:t>
            </a:r>
            <a:endParaRPr lang="zh-CN" altLang="en-US" sz="2000" dirty="0"/>
          </a:p>
          <a:p>
            <a:endParaRPr sz="2000" dirty="0"/>
          </a:p>
          <a:p>
            <a:endParaRPr sz="2000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4665" y="1390015"/>
            <a:ext cx="3457575" cy="34575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>
                <a:sym typeface="+mn-ea"/>
              </a:rPr>
              <a:t>选题依据</a:t>
            </a:r>
            <a:br>
              <a:rPr spc="300">
                <a:solidFill>
                  <a:schemeClr val="tx1"/>
                </a:solidFill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10737850" cy="5388610"/>
          </a:xfrm>
        </p:spPr>
        <p:txBody>
          <a:bodyPr/>
          <a:lstStyle/>
          <a:p>
            <a:r>
              <a:rPr lang="zh-CN" altLang="en-US" sz="2000" dirty="0">
                <a:sym typeface="+mn-ea"/>
              </a:rPr>
              <a:t>由于</a:t>
            </a:r>
            <a:r>
              <a:rPr lang="en-US" altLang="zh-CN" sz="2000" dirty="0">
                <a:sym typeface="+mn-ea"/>
              </a:rPr>
              <a:t>Redis</a:t>
            </a:r>
            <a:r>
              <a:rPr lang="zh-CN" altLang="en-US" sz="2000" dirty="0">
                <a:sym typeface="+mn-ea"/>
              </a:rPr>
              <a:t>数据的高读写效率，</a:t>
            </a:r>
            <a:r>
              <a:rPr lang="en-US" altLang="zh-CN" sz="2000" dirty="0">
                <a:sym typeface="+mn-ea"/>
              </a:rPr>
              <a:t>Redis</a:t>
            </a:r>
            <a:r>
              <a:rPr lang="zh-CN" altLang="en-US" sz="2000" dirty="0">
                <a:sym typeface="+mn-ea"/>
              </a:rPr>
              <a:t>服务器面向的客户大多都有需要较高吞吐量的场景，在作为缓存、通讯、日志等功能使用的时候，尤其明显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CF6684-255F-4E76-82AB-A6A04A182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25" y="3523033"/>
            <a:ext cx="5086350" cy="1721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CF5A25-E0F9-49EA-94F3-273AAE0BF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483" y="2986618"/>
            <a:ext cx="4025292" cy="22577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ym typeface="+mn-ea"/>
              </a:rPr>
              <a:t>研究内容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000" dirty="0"/>
              <a:t>在已有研究中发现，</a:t>
            </a:r>
            <a:r>
              <a:rPr lang="en-US" altLang="zh-CN" sz="2000" dirty="0"/>
              <a:t> Redis</a:t>
            </a:r>
            <a:r>
              <a:rPr lang="zh-CN" altLang="en-US" sz="2000" dirty="0"/>
              <a:t>的读写能力很容易受到</a:t>
            </a:r>
            <a:r>
              <a:rPr lang="zh-CN" altLang="en-US" sz="2000" dirty="0">
                <a:solidFill>
                  <a:srgbClr val="FF0000"/>
                </a:solidFill>
              </a:rPr>
              <a:t>负载</a:t>
            </a:r>
            <a:r>
              <a:rPr lang="zh-CN" altLang="en-US" sz="2000" dirty="0"/>
              <a:t>的影响，例如：写入数据总量大于</a:t>
            </a:r>
            <a:r>
              <a:rPr lang="en-US" altLang="zh-CN" sz="2000" dirty="0"/>
              <a:t>Redis</a:t>
            </a:r>
            <a:r>
              <a:rPr lang="zh-CN" altLang="en-US" sz="2000" dirty="0"/>
              <a:t>的最大内存空间时会不断地触发写磁盘操作，进而影响到后续的数据读写性能。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在本次研究中，我们探究了</a:t>
            </a:r>
            <a:r>
              <a:rPr lang="en-US" altLang="zh-CN" sz="2000" dirty="0"/>
              <a:t>Redis</a:t>
            </a:r>
            <a:r>
              <a:rPr lang="zh-CN" altLang="en-US" sz="2000" dirty="0"/>
              <a:t>的读写能力受到</a:t>
            </a:r>
            <a:r>
              <a:rPr lang="zh-CN" altLang="en-US" sz="2000" dirty="0">
                <a:solidFill>
                  <a:srgbClr val="FF0000"/>
                </a:solidFill>
              </a:rPr>
              <a:t>负载</a:t>
            </a:r>
            <a:r>
              <a:rPr lang="zh-CN" altLang="en-US" sz="2000" dirty="0"/>
              <a:t>的影响的程度。并根据不同</a:t>
            </a:r>
            <a:r>
              <a:rPr lang="zh-CN" altLang="en-US" sz="2000" dirty="0">
                <a:solidFill>
                  <a:srgbClr val="FF0000"/>
                </a:solidFill>
              </a:rPr>
              <a:t>负载特征</a:t>
            </a:r>
            <a:r>
              <a:rPr lang="zh-CN" altLang="en-US" sz="2000" dirty="0"/>
              <a:t>对数据库进行了性能测试。</a:t>
            </a:r>
            <a:endParaRPr lang="en-US" altLang="zh-CN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B1C0934-5C0D-4AAD-830C-B7EF102A0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6" b="98160" l="7598" r="92813">
                        <a14:foregroundMark x1="11294" y1="70552" x2="38193" y2="88344"/>
                        <a14:foregroundMark x1="38193" y1="88344" x2="59138" y2="88344"/>
                        <a14:foregroundMark x1="59138" y1="88344" x2="72485" y2="77301"/>
                        <a14:foregroundMark x1="72485" y1="77301" x2="88501" y2="40798"/>
                        <a14:foregroundMark x1="88501" y1="40798" x2="67967" y2="21779"/>
                        <a14:foregroundMark x1="67967" y1="21779" x2="55031" y2="15337"/>
                        <a14:foregroundMark x1="55031" y1="15337" x2="12115" y2="69325"/>
                        <a14:foregroundMark x1="31006" y1="93558" x2="47844" y2="98466"/>
                        <a14:foregroundMark x1="47844" y1="98466" x2="57700" y2="93558"/>
                        <a14:foregroundMark x1="7598" y1="66258" x2="9035" y2="77607"/>
                        <a14:foregroundMark x1="53388" y1="11043" x2="54825" y2="11043"/>
                        <a14:foregroundMark x1="88706" y1="36810" x2="89733" y2="49387"/>
                        <a14:foregroundMark x1="92813" y1="35890" x2="92813" y2="40491"/>
                        <a14:backgroundMark x1="7392" y1="24847" x2="7392" y2="24847"/>
                        <a14:backgroundMark x1="18891" y1="14724" x2="8624" y2="32209"/>
                        <a14:backgroundMark x1="73306" y1="8282" x2="94867" y2="236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59" y="1797025"/>
            <a:ext cx="4638675" cy="3105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7629A7C-45E9-429D-923B-3A3FCB3F8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56" b="90833" l="10000" r="91667">
                        <a14:foregroundMark x1="61667" y1="32500" x2="30833" y2="62222"/>
                        <a14:foregroundMark x1="30833" y1="62222" x2="55278" y2="51389"/>
                        <a14:foregroundMark x1="55278" y1="51389" x2="27222" y2="68333"/>
                        <a14:foregroundMark x1="27222" y1="68333" x2="26667" y2="71944"/>
                        <a14:foregroundMark x1="51944" y1="49167" x2="48611" y2="53611"/>
                        <a14:foregroundMark x1="59722" y1="41944" x2="49167" y2="48333"/>
                        <a14:foregroundMark x1="78889" y1="10556" x2="77500" y2="8611"/>
                        <a14:foregroundMark x1="89722" y1="23889" x2="90278" y2="25556"/>
                        <a14:foregroundMark x1="11667" y1="73889" x2="10278" y2="78611"/>
                        <a14:foregroundMark x1="25000" y1="91111" x2="22778" y2="87222"/>
                        <a14:foregroundMark x1="90278" y1="23056" x2="91667" y2="23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750365"/>
            <a:ext cx="342900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箭头: 下弧形 3">
            <a:extLst>
              <a:ext uri="{FF2B5EF4-FFF2-40B4-BE49-F238E27FC236}">
                <a16:creationId xmlns:a16="http://schemas.microsoft.com/office/drawing/2014/main" id="{316B0528-8CED-4B1C-A4BE-34D4DC3EA9CD}"/>
              </a:ext>
            </a:extLst>
          </p:cNvPr>
          <p:cNvSpPr/>
          <p:nvPr/>
        </p:nvSpPr>
        <p:spPr>
          <a:xfrm>
            <a:off x="4152900" y="3709942"/>
            <a:ext cx="2619375" cy="10175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箭头: 上弧形 4">
            <a:extLst>
              <a:ext uri="{FF2B5EF4-FFF2-40B4-BE49-F238E27FC236}">
                <a16:creationId xmlns:a16="http://schemas.microsoft.com/office/drawing/2014/main" id="{484DBAF5-A790-4AB1-8CB3-89D3FC02F20D}"/>
              </a:ext>
            </a:extLst>
          </p:cNvPr>
          <p:cNvSpPr/>
          <p:nvPr/>
        </p:nvSpPr>
        <p:spPr>
          <a:xfrm flipH="1">
            <a:off x="4152900" y="1979600"/>
            <a:ext cx="2476500" cy="88582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3B8663-21A4-49AA-95B9-6A65BF4F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负载特征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618D4F1-82CA-457E-8E9F-1A93F18837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1108746"/>
              </p:ext>
            </p:extLst>
          </p:nvPr>
        </p:nvGraphicFramePr>
        <p:xfrm>
          <a:off x="669882" y="1095375"/>
          <a:ext cx="9931443" cy="5265560"/>
        </p:xfrm>
        <a:graphic>
          <a:graphicData uri="http://schemas.openxmlformats.org/drawingml/2006/table">
            <a:tbl>
              <a:tblPr firstRow="1" firstCol="1" lastRow="1" lastCol="1" band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3049190">
                  <a:extLst>
                    <a:ext uri="{9D8B030D-6E8A-4147-A177-3AD203B41FA5}">
                      <a16:colId xmlns:a16="http://schemas.microsoft.com/office/drawing/2014/main" val="3996518686"/>
                    </a:ext>
                  </a:extLst>
                </a:gridCol>
                <a:gridCol w="6882253">
                  <a:extLst>
                    <a:ext uri="{9D8B030D-6E8A-4147-A177-3AD203B41FA5}">
                      <a16:colId xmlns:a16="http://schemas.microsoft.com/office/drawing/2014/main" val="691867747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名称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739" marR="49739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基本属性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739" marR="49739" marT="0" marB="0" anchor="ctr"/>
                </a:tc>
                <a:extLst>
                  <a:ext uri="{0D108BD9-81ED-4DB2-BD59-A6C34878D82A}">
                    <a16:rowId xmlns:a16="http://schemas.microsoft.com/office/drawing/2014/main" val="3003727660"/>
                  </a:ext>
                </a:extLst>
              </a:tr>
              <a:tr h="1492391"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CPU</a:t>
                      </a:r>
                      <a:r>
                        <a:rPr lang="zh-CN" sz="18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密集型</a:t>
                      </a:r>
                      <a:endParaRPr lang="zh-CN" sz="1800" kern="100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739" marR="49739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平均负载</a:t>
                      </a:r>
                    </a:p>
                    <a:p>
                      <a:pPr indent="30480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用户时间与系统时间之比</a:t>
                      </a:r>
                    </a:p>
                    <a:p>
                      <a:pPr indent="30480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系统调用频率</a:t>
                      </a:r>
                    </a:p>
                    <a:p>
                      <a:pPr indent="30480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上下文切换频率</a:t>
                      </a:r>
                    </a:p>
                    <a:p>
                      <a:pPr indent="30480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中断频率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739" marR="49739" marT="0" marB="0"/>
                </a:tc>
                <a:extLst>
                  <a:ext uri="{0D108BD9-81ED-4DB2-BD59-A6C34878D82A}">
                    <a16:rowId xmlns:a16="http://schemas.microsoft.com/office/drawing/2014/main" val="350738465"/>
                  </a:ext>
                </a:extLst>
              </a:tr>
              <a:tr h="1155176"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内存密集型</a:t>
                      </a:r>
                      <a:endParaRPr lang="zh-CN" sz="1800" kern="100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739" marR="49739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系统范围的物理和虚拟内存使用率</a:t>
                      </a:r>
                    </a:p>
                    <a:p>
                      <a:pPr indent="30480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换页，交换</a:t>
                      </a:r>
                    </a:p>
                    <a:p>
                      <a:pPr indent="30480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内核和文件系统缓存</a:t>
                      </a:r>
                      <a:endParaRPr lang="en-US" altLang="zh-CN" sz="1400" kern="100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  <a:p>
                      <a:pPr indent="30480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每个进程的物理内存使用</a:t>
                      </a:r>
                      <a:endParaRPr lang="en-US" altLang="zh-CN" sz="1400" kern="100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L="49739" marR="49739" marT="0" marB="0"/>
                </a:tc>
                <a:extLst>
                  <a:ext uri="{0D108BD9-81ED-4DB2-BD59-A6C34878D82A}">
                    <a16:rowId xmlns:a16="http://schemas.microsoft.com/office/drawing/2014/main" val="4160719044"/>
                  </a:ext>
                </a:extLst>
              </a:tr>
              <a:tr h="986567"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磁盘密集型</a:t>
                      </a:r>
                      <a:endParaRPr lang="zh-CN" sz="1800" kern="100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739" marR="49739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2000"/>
                        </a:lnSpc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I/O</a:t>
                      </a: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频率</a:t>
                      </a:r>
                      <a:r>
                        <a:rPr lang="en-US" alt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                 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I/O</a:t>
                      </a: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吞吐量</a:t>
                      </a:r>
                    </a:p>
                    <a:p>
                      <a:pPr indent="304800" algn="just">
                        <a:lnSpc>
                          <a:spcPts val="2000"/>
                        </a:lnSpc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I/O</a:t>
                      </a: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大小</a:t>
                      </a:r>
                      <a:r>
                        <a:rPr lang="en-US" alt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                </a:t>
                      </a: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随机和连续比例</a:t>
                      </a:r>
                    </a:p>
                    <a:p>
                      <a:pPr indent="30480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读写比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739" marR="49739" marT="0" marB="0"/>
                </a:tc>
                <a:extLst>
                  <a:ext uri="{0D108BD9-81ED-4DB2-BD59-A6C34878D82A}">
                    <a16:rowId xmlns:a16="http://schemas.microsoft.com/office/drawing/2014/main" val="2138426865"/>
                  </a:ext>
                </a:extLst>
              </a:tr>
              <a:tr h="1155176"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网络密集型</a:t>
                      </a:r>
                      <a:endParaRPr lang="zh-CN" sz="1800" kern="100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739" marR="49739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网络接口吞吐量：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RX</a:t>
                      </a: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和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TX</a:t>
                      </a: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，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B/s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  <a:p>
                      <a:pPr indent="30480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网络接口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IOPS</a:t>
                      </a: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：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RX</a:t>
                      </a: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和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TX</a:t>
                      </a: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，帧每秒</a:t>
                      </a:r>
                    </a:p>
                    <a:p>
                      <a:pPr indent="304800" algn="just">
                        <a:lnSpc>
                          <a:spcPts val="2000"/>
                        </a:lnSpc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TCP</a:t>
                      </a:r>
                      <a:r>
                        <a:rPr lang="zh-CN" sz="1400" kern="100" dirty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连接率：主动和被动，每秒连接数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739" marR="49739" marT="0" marB="0"/>
                </a:tc>
                <a:extLst>
                  <a:ext uri="{0D108BD9-81ED-4DB2-BD59-A6C34878D82A}">
                    <a16:rowId xmlns:a16="http://schemas.microsoft.com/office/drawing/2014/main" val="3166915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5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7BF678-2A9E-4154-9E32-48424223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负载的选择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75F892-FA5C-40E0-8C4F-8CCB4D97F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本次实验根据</a:t>
            </a:r>
            <a:r>
              <a:rPr lang="en-US" altLang="zh-CN" dirty="0"/>
              <a:t>Redis</a:t>
            </a:r>
            <a:r>
              <a:rPr lang="zh-CN" altLang="en-US" dirty="0"/>
              <a:t>数据库特性，选择</a:t>
            </a:r>
            <a:r>
              <a:rPr lang="en-US" altLang="zh-CN" dirty="0"/>
              <a:t>CPU</a:t>
            </a:r>
            <a:r>
              <a:rPr lang="zh-CN" altLang="en-US" dirty="0"/>
              <a:t>密集型负载和内存密集型负载对</a:t>
            </a:r>
            <a:r>
              <a:rPr lang="en-US" altLang="zh-CN" dirty="0"/>
              <a:t>Redis</a:t>
            </a:r>
            <a:r>
              <a:rPr lang="zh-CN" altLang="en-US" dirty="0"/>
              <a:t>数据库进行</a:t>
            </a:r>
            <a:r>
              <a:rPr lang="zh-CN" altLang="en-US" dirty="0">
                <a:solidFill>
                  <a:srgbClr val="FF0000"/>
                </a:solidFill>
              </a:rPr>
              <a:t>性能测试</a:t>
            </a:r>
            <a:r>
              <a:rPr lang="zh-CN" altLang="en-US" dirty="0"/>
              <a:t>，并根据操作频率和操作类型、读写比例、数据随机和连续访问比例等因素进行</a:t>
            </a:r>
            <a:r>
              <a:rPr lang="en-US" altLang="zh-CN" dirty="0"/>
              <a:t>Redis</a:t>
            </a:r>
            <a:r>
              <a:rPr lang="zh-CN" altLang="en-US" dirty="0"/>
              <a:t>数据库性能测试。</a:t>
            </a:r>
          </a:p>
          <a:p>
            <a:r>
              <a:rPr lang="zh-CN" altLang="en-US" dirty="0"/>
              <a:t>为了模拟真实的数据访问情况，本次实验中多数的数据访问的对象会集中在少量的数据上，操作分布多选择为</a:t>
            </a:r>
            <a:r>
              <a:rPr lang="en-US" altLang="zh-CN" dirty="0">
                <a:solidFill>
                  <a:srgbClr val="FF0000"/>
                </a:solidFill>
              </a:rPr>
              <a:t>Zipfian</a:t>
            </a:r>
            <a:r>
              <a:rPr lang="zh-CN" altLang="en-US" dirty="0">
                <a:solidFill>
                  <a:srgbClr val="FF0000"/>
                </a:solidFill>
              </a:rPr>
              <a:t>分布</a:t>
            </a:r>
            <a:r>
              <a:rPr lang="zh-CN" altLang="en-US" dirty="0"/>
              <a:t>。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B18CCD-D295-4A33-B0A9-F33B97B41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580" y="2438392"/>
            <a:ext cx="4267200" cy="3467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6D45054-43C8-4BCD-BA4E-9500E89A9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2705091"/>
            <a:ext cx="4572002" cy="320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FF483D6-651D-4920-8630-2B1F3E4B6FEA}"/>
              </a:ext>
            </a:extLst>
          </p:cNvPr>
          <p:cNvSpPr txBox="1"/>
          <p:nvPr/>
        </p:nvSpPr>
        <p:spPr>
          <a:xfrm>
            <a:off x="2741653" y="61222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高斯分布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4162F3-DA1C-4839-8B40-720AA935E16D}"/>
              </a:ext>
            </a:extLst>
          </p:cNvPr>
          <p:cNvSpPr txBox="1"/>
          <p:nvPr/>
        </p:nvSpPr>
        <p:spPr>
          <a:xfrm>
            <a:off x="8454766" y="61723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Zipfian</a:t>
            </a:r>
            <a:r>
              <a:rPr lang="zh-CN" altLang="en-US" dirty="0"/>
              <a:t>分布</a:t>
            </a:r>
          </a:p>
        </p:txBody>
      </p:sp>
    </p:spTree>
    <p:extLst>
      <p:ext uri="{BB962C8B-B14F-4D97-AF65-F5344CB8AC3E}">
        <p14:creationId xmlns:p14="http://schemas.microsoft.com/office/powerpoint/2010/main" val="2206327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4D25D-2E88-43AF-9B73-297CA6EB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workload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B5F2056-BA08-4799-8CEA-48D4F8DCC7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2030962"/>
              </p:ext>
            </p:extLst>
          </p:nvPr>
        </p:nvGraphicFramePr>
        <p:xfrm>
          <a:off x="669882" y="1233166"/>
          <a:ext cx="10531518" cy="5181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25594">
                  <a:extLst>
                    <a:ext uri="{9D8B030D-6E8A-4147-A177-3AD203B41FA5}">
                      <a16:colId xmlns:a16="http://schemas.microsoft.com/office/drawing/2014/main" val="950724246"/>
                    </a:ext>
                  </a:extLst>
                </a:gridCol>
                <a:gridCol w="2718702">
                  <a:extLst>
                    <a:ext uri="{9D8B030D-6E8A-4147-A177-3AD203B41FA5}">
                      <a16:colId xmlns:a16="http://schemas.microsoft.com/office/drawing/2014/main" val="2387437832"/>
                    </a:ext>
                  </a:extLst>
                </a:gridCol>
                <a:gridCol w="6287222">
                  <a:extLst>
                    <a:ext uri="{9D8B030D-6E8A-4147-A177-3AD203B41FA5}">
                      <a16:colId xmlns:a16="http://schemas.microsoft.com/office/drawing/2014/main" val="953367739"/>
                    </a:ext>
                  </a:extLst>
                </a:gridCol>
              </a:tblGrid>
              <a:tr h="454967">
                <a:tc>
                  <a:txBody>
                    <a:bodyPr/>
                    <a:lstStyle/>
                    <a:p>
                      <a:pPr lvl="0" indent="304800" algn="ctr">
                        <a:lnSpc>
                          <a:spcPts val="2000"/>
                        </a:lnSpc>
                      </a:pPr>
                      <a:r>
                        <a:rPr lang="zh-CN" sz="1800" kern="100">
                          <a:effectLst/>
                        </a:rPr>
                        <a:t>负载类型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304800" algn="ctr">
                        <a:lnSpc>
                          <a:spcPts val="2000"/>
                        </a:lnSpc>
                      </a:pPr>
                      <a:r>
                        <a:rPr lang="zh-CN" sz="1800" kern="100">
                          <a:effectLst/>
                        </a:rPr>
                        <a:t>负载名称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304800" algn="ctr">
                        <a:lnSpc>
                          <a:spcPct val="100000"/>
                        </a:lnSpc>
                      </a:pPr>
                      <a:r>
                        <a:rPr lang="zh-CN" sz="1800" kern="100" dirty="0">
                          <a:effectLst/>
                        </a:rPr>
                        <a:t>负载特征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6130947"/>
                  </a:ext>
                </a:extLst>
              </a:tr>
              <a:tr h="782173"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workloada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zh-CN" sz="1800" kern="100">
                          <a:effectLst/>
                        </a:rPr>
                        <a:t>读写均衡型负载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</a:rPr>
                        <a:t>模拟读写平均型负载。对数据库的操作中读取和写入操作各占</a:t>
                      </a:r>
                      <a:r>
                        <a:rPr lang="en-US" sz="1400" kern="100" dirty="0">
                          <a:effectLst/>
                        </a:rPr>
                        <a:t>50%</a:t>
                      </a:r>
                      <a:r>
                        <a:rPr lang="zh-CN" sz="1400" kern="100" dirty="0">
                          <a:effectLst/>
                        </a:rPr>
                        <a:t>，操作的记录的分布为</a:t>
                      </a:r>
                      <a:r>
                        <a:rPr lang="en-US" sz="1400" kern="100" dirty="0">
                          <a:effectLst/>
                        </a:rPr>
                        <a:t>Zipfian</a:t>
                      </a:r>
                      <a:r>
                        <a:rPr lang="zh-CN" sz="1400" kern="100" dirty="0">
                          <a:effectLst/>
                        </a:rPr>
                        <a:t>分布。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7079755"/>
                  </a:ext>
                </a:extLst>
              </a:tr>
              <a:tr h="1198616"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workloadb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zh-CN" sz="1800" kern="100">
                          <a:effectLst/>
                        </a:rPr>
                        <a:t>重读型负载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</a:pPr>
                      <a:r>
                        <a:rPr lang="zh-CN" sz="1400" kern="100">
                          <a:effectLst/>
                        </a:rPr>
                        <a:t>数据库的操作中读操作占</a:t>
                      </a:r>
                      <a:r>
                        <a:rPr lang="en-US" sz="1400" kern="100">
                          <a:effectLst/>
                        </a:rPr>
                        <a:t>95%</a:t>
                      </a:r>
                      <a:r>
                        <a:rPr lang="zh-CN" sz="1400" kern="100">
                          <a:effectLst/>
                        </a:rPr>
                        <a:t>，写操作占</a:t>
                      </a:r>
                      <a:r>
                        <a:rPr lang="en-US" sz="1400" kern="100">
                          <a:effectLst/>
                        </a:rPr>
                        <a:t>5%</a:t>
                      </a:r>
                      <a:r>
                        <a:rPr lang="zh-CN" sz="1400" kern="100">
                          <a:effectLst/>
                        </a:rPr>
                        <a:t>，操作的记录的分布为</a:t>
                      </a:r>
                      <a:r>
                        <a:rPr lang="en-US" sz="1400" kern="100">
                          <a:effectLst/>
                        </a:rPr>
                        <a:t>Zipfian</a:t>
                      </a:r>
                      <a:r>
                        <a:rPr lang="zh-CN" sz="1400" kern="100">
                          <a:effectLst/>
                        </a:rPr>
                        <a:t>分布以，是读为主要工作负载测试的参数设置。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9298290"/>
                  </a:ext>
                </a:extLst>
              </a:tr>
              <a:tr h="773614"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en-US" sz="1800" kern="100" dirty="0" err="1">
                          <a:effectLst/>
                        </a:rPr>
                        <a:t>workloadc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effectLst/>
                        </a:rPr>
                        <a:t>只读型负载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</a:pPr>
                      <a:r>
                        <a:rPr lang="zh-CN" sz="1400" kern="100">
                          <a:effectLst/>
                        </a:rPr>
                        <a:t>所有操作均为读操作，操作的记录的分布为</a:t>
                      </a:r>
                      <a:r>
                        <a:rPr lang="en-US" sz="1400" kern="100">
                          <a:effectLst/>
                        </a:rPr>
                        <a:t>Zipfian</a:t>
                      </a:r>
                      <a:r>
                        <a:rPr lang="zh-CN" sz="1400" kern="100">
                          <a:effectLst/>
                        </a:rPr>
                        <a:t>分布，是以读为全部工作负载测试的参数设置。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6003720"/>
                  </a:ext>
                </a:extLst>
              </a:tr>
              <a:tr h="773614"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en-US" sz="1800" kern="100">
                          <a:effectLst/>
                        </a:rPr>
                        <a:t>workloadd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effectLst/>
                        </a:rPr>
                        <a:t>查找型负载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</a:pPr>
                      <a:r>
                        <a:rPr lang="zh-CN" sz="1400" kern="100">
                          <a:effectLst/>
                        </a:rPr>
                        <a:t>读操作占</a:t>
                      </a:r>
                      <a:r>
                        <a:rPr lang="en-US" sz="1400" kern="100">
                          <a:effectLst/>
                        </a:rPr>
                        <a:t>95%</a:t>
                      </a:r>
                      <a:r>
                        <a:rPr lang="zh-CN" sz="1400" kern="100">
                          <a:effectLst/>
                        </a:rPr>
                        <a:t>，插入操作占</a:t>
                      </a:r>
                      <a:r>
                        <a:rPr lang="en-US" sz="1400" kern="100">
                          <a:effectLst/>
                        </a:rPr>
                        <a:t>5% </a:t>
                      </a:r>
                      <a:r>
                        <a:rPr lang="zh-CN" sz="1400" kern="100">
                          <a:effectLst/>
                        </a:rPr>
                        <a:t>，操作的记录的分布为最近分布。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3714985"/>
                  </a:ext>
                </a:extLst>
              </a:tr>
              <a:tr h="1198616"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en-US" sz="1800" kern="100">
                          <a:effectLst/>
                        </a:rPr>
                        <a:t>workloade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effectLst/>
                        </a:rPr>
                        <a:t>短区间负载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</a:rPr>
                        <a:t>查找操作占</a:t>
                      </a:r>
                      <a:r>
                        <a:rPr lang="en-US" sz="1400" kern="100" dirty="0">
                          <a:effectLst/>
                        </a:rPr>
                        <a:t>95%</a:t>
                      </a:r>
                      <a:r>
                        <a:rPr lang="zh-CN" sz="1400" kern="100" dirty="0">
                          <a:effectLst/>
                        </a:rPr>
                        <a:t>，插入操作占</a:t>
                      </a:r>
                      <a:r>
                        <a:rPr lang="en-US" sz="1400" kern="100" dirty="0">
                          <a:effectLst/>
                        </a:rPr>
                        <a:t>5%</a:t>
                      </a:r>
                      <a:r>
                        <a:rPr lang="zh-CN" sz="1400" kern="100" dirty="0">
                          <a:effectLst/>
                        </a:rPr>
                        <a:t>，操作的记录的分布为</a:t>
                      </a:r>
                      <a:r>
                        <a:rPr lang="en-US" sz="1400" kern="100" dirty="0">
                          <a:effectLst/>
                        </a:rPr>
                        <a:t>Zipfian</a:t>
                      </a:r>
                      <a:r>
                        <a:rPr lang="zh-CN" sz="1400" kern="100" dirty="0">
                          <a:effectLst/>
                        </a:rPr>
                        <a:t>分布，且限制单次最大查找长度为</a:t>
                      </a:r>
                      <a:r>
                        <a:rPr lang="en-US" sz="1400" kern="100" dirty="0">
                          <a:effectLst/>
                        </a:rPr>
                        <a:t>100</a:t>
                      </a:r>
                      <a:r>
                        <a:rPr lang="zh-CN" sz="1400" kern="100" dirty="0">
                          <a:effectLst/>
                        </a:rPr>
                        <a:t>，是针对短区间生成的测试工作负载。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2187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620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ym typeface="+mn-ea"/>
              </a:rPr>
              <a:t>研究内容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以不同的负载下</a:t>
            </a:r>
            <a:r>
              <a:rPr lang="en-US" altLang="zh-CN" sz="2000" dirty="0"/>
              <a:t>Redis</a:t>
            </a:r>
            <a:r>
              <a:rPr lang="zh-CN" altLang="en-US" sz="2000" dirty="0"/>
              <a:t>的吞吐量和延迟作为</a:t>
            </a:r>
            <a:r>
              <a:rPr lang="zh-CN" altLang="en-US" sz="2000" dirty="0">
                <a:solidFill>
                  <a:srgbClr val="FF0000"/>
                </a:solidFill>
              </a:rPr>
              <a:t>性能指标</a:t>
            </a:r>
            <a:r>
              <a:rPr lang="zh-CN" altLang="en-US" sz="2000" dirty="0"/>
              <a:t>，接下来采用</a:t>
            </a:r>
            <a:r>
              <a:rPr lang="zh-CN" altLang="en-US" sz="2000" dirty="0">
                <a:solidFill>
                  <a:srgbClr val="FF0000"/>
                </a:solidFill>
              </a:rPr>
              <a:t>多项式回归</a:t>
            </a:r>
            <a:r>
              <a:rPr lang="zh-CN" altLang="en-US" sz="2000" dirty="0">
                <a:solidFill>
                  <a:schemeClr val="tx1"/>
                </a:solidFill>
              </a:rPr>
              <a:t>对数据</a:t>
            </a:r>
            <a:r>
              <a:rPr lang="zh-CN" altLang="en-US" sz="2000" dirty="0"/>
              <a:t>建模，并基于模型</a:t>
            </a:r>
            <a:r>
              <a:rPr lang="zh-CN" altLang="en-US" sz="2000" dirty="0">
                <a:solidFill>
                  <a:srgbClr val="FF0000"/>
                </a:solidFill>
              </a:rPr>
              <a:t>预测在给定读写请求下</a:t>
            </a:r>
            <a:r>
              <a:rPr lang="en-US" altLang="zh-CN" sz="2000" dirty="0">
                <a:solidFill>
                  <a:srgbClr val="FF0000"/>
                </a:solidFill>
              </a:rPr>
              <a:t>Redis</a:t>
            </a:r>
            <a:r>
              <a:rPr lang="zh-CN" altLang="en-US" sz="2000" dirty="0">
                <a:solidFill>
                  <a:srgbClr val="FF0000"/>
                </a:solidFill>
              </a:rPr>
              <a:t>的性能</a:t>
            </a:r>
            <a:r>
              <a:rPr lang="zh-CN" altLang="en-US" sz="2000" dirty="0"/>
              <a:t>，为</a:t>
            </a:r>
            <a:r>
              <a:rPr lang="en-US" altLang="zh-CN" sz="2000" dirty="0"/>
              <a:t>Redis</a:t>
            </a:r>
            <a:r>
              <a:rPr lang="zh-CN" altLang="en-US" sz="2000" dirty="0"/>
              <a:t>的运行时性能优化提供理论依据。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27772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4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z"/>
  <p:tag name="KSO_WM_UNIT_INDEX" val="1_5_1"/>
  <p:tag name="KSO_WM_UNIT_ID" val="custom20191415_2*m_h_z*1_5_1"/>
  <p:tag name="KSO_WM_TEMPLATE_CATEGORY" val="custom"/>
  <p:tag name="KSO_WM_TEMPLATE_INDEX" val="20191415"/>
  <p:tag name="KSO_WM_UNIT_LAYERLEVEL" val="1_1_1"/>
  <p:tag name="KSO_WM_TAG_VERSION" val="1.0"/>
  <p:tag name="KSO_WM_BEAUTIFY_FLAG" val="#wm#"/>
  <p:tag name="KSO_WM_UNIT_COLOR_SCHEME_SHAPE_ID" val="53"/>
  <p:tag name="KSO_WM_UNIT_COLOR_SCHEME_PARENT_PAGE" val="0_5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141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45,&quot;width&quot;:5445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141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141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141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141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141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141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14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141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141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14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41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91415"/>
  <p:tag name="KSO_WM_TEMPLATE_THUMBS_INDEX" val="1、2、3、4、7、9、10、11、13、14、15"/>
  <p:tag name="KSO_WM_TEMPLATE_SUBCATEGORY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415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1415_2"/>
  <p:tag name="KSO_WM_SLIDE_ITEM_CNT" val="6"/>
  <p:tag name="KSO_WM_SLIDE_INDEX" val="2"/>
  <p:tag name="KSO_WM_TAG_VERSION" val="1.0"/>
  <p:tag name="KSO_WM_BEAUTIFY_FLAG" val="#wm#"/>
  <p:tag name="KSO_WM_TEMPLATE_CATEGORY" val="custom"/>
  <p:tag name="KSO_WM_TEMPLATE_INDEX" val="20191415"/>
  <p:tag name="KSO_WM_SLIDE_TYPE" val="contents"/>
  <p:tag name="KSO_WM_SLIDE_SUBTYPE" val="diag"/>
  <p:tag name="KSO_WM_DIAGRAM_GROUP_CODE" val="m1-1"/>
  <p:tag name="KSO_WM_SLIDE_LAYOUT" val="a_m"/>
  <p:tag name="KSO_WM_SLIDE_LAYOUT_CNT" val="1_1"/>
  <p:tag name="KSO_WM_SLIDE_DIAGTYPE" val="m"/>
  <p:tag name="KSO_WM_SLIDE_COLORSCHEME_VERSION" val="3.2"/>
  <p:tag name="KSO_WM_TEMPLATE_SUBCATEGORY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1_1"/>
  <p:tag name="KSO_WM_UNIT_ID" val="custom20191415_2*m_h_i*1_1_1"/>
  <p:tag name="KSO_WM_TEMPLATE_CATEGORY" val="custom"/>
  <p:tag name="KSO_WM_TEMPLATE_INDEX" val="20191415"/>
  <p:tag name="KSO_WM_UNIT_LAYERLEVEL" val="1_1_1"/>
  <p:tag name="KSO_WM_TAG_VERSION" val="1.0"/>
  <p:tag name="KSO_WM_BEAUTIFY_FLAG" val="#wm#"/>
  <p:tag name="KSO_WM_UNIT_COLOR_SCHEME_SHAPE_ID" val="15"/>
  <p:tag name="KSO_WM_UNIT_COLOR_SCHEME_PARENT_PAGE" val="0_5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2_1"/>
  <p:tag name="KSO_WM_UNIT_ID" val="custom20191415_2*m_h_i*1_2_1"/>
  <p:tag name="KSO_WM_TEMPLATE_CATEGORY" val="custom"/>
  <p:tag name="KSO_WM_TEMPLATE_INDEX" val="20191415"/>
  <p:tag name="KSO_WM_UNIT_LAYERLEVEL" val="1_1_1"/>
  <p:tag name="KSO_WM_TAG_VERSION" val="1.0"/>
  <p:tag name="KSO_WM_BEAUTIFY_FLAG" val="#wm#"/>
  <p:tag name="KSO_WM_UNIT_COLOR_SCHEME_SHAPE_ID" val="13"/>
  <p:tag name="KSO_WM_UNIT_COLOR_SCHEME_PARENT_PAGE" val="0_5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3_1"/>
  <p:tag name="KSO_WM_UNIT_ID" val="custom20191415_2*m_h_i*1_3_1"/>
  <p:tag name="KSO_WM_TEMPLATE_CATEGORY" val="custom"/>
  <p:tag name="KSO_WM_TEMPLATE_INDEX" val="20191415"/>
  <p:tag name="KSO_WM_UNIT_LAYERLEVEL" val="1_1_1"/>
  <p:tag name="KSO_WM_TAG_VERSION" val="1.0"/>
  <p:tag name="KSO_WM_BEAUTIFY_FLAG" val="#wm#"/>
  <p:tag name="KSO_WM_UNIT_COLOR_SCHEME_SHAPE_ID" val="11"/>
  <p:tag name="KSO_WM_UNIT_COLOR_SCHEME_PARENT_PAGE" val="0_5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4_1"/>
  <p:tag name="KSO_WM_UNIT_ID" val="custom20191415_2*m_h_i*1_4_1"/>
  <p:tag name="KSO_WM_TEMPLATE_CATEGORY" val="custom"/>
  <p:tag name="KSO_WM_TEMPLATE_INDEX" val="20191415"/>
  <p:tag name="KSO_WM_UNIT_LAYERLEVEL" val="1_1_1"/>
  <p:tag name="KSO_WM_TAG_VERSION" val="1.0"/>
  <p:tag name="KSO_WM_BEAUTIFY_FLAG" val="#wm#"/>
  <p:tag name="KSO_WM_UNIT_COLOR_SCHEME_SHAPE_ID" val="9"/>
  <p:tag name="KSO_WM_UNIT_COLOR_SCHEME_PARENT_PAGE" val="0_5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VALUE" val="18"/>
  <p:tag name="KSO_WM_UNIT_HIGHLIGHT" val="0"/>
  <p:tag name="KSO_WM_UNIT_COMPATIBLE" val="0"/>
  <p:tag name="KSO_WM_DIAGRAM_GROUP_CODE" val="m1-1"/>
  <p:tag name="KSO_WM_UNIT_TYPE" val="m_h_a"/>
  <p:tag name="KSO_WM_UNIT_INDEX" val="1_1_1"/>
  <p:tag name="KSO_WM_UNIT_ID" val="custom20191415_2*m_h_a*1_1_1"/>
  <p:tag name="KSO_WM_TEMPLATE_CATEGORY" val="custom"/>
  <p:tag name="KSO_WM_TEMPLATE_INDEX" val="20191415"/>
  <p:tag name="KSO_WM_UNIT_LAYERLEVEL" val="1_1_1"/>
  <p:tag name="KSO_WM_TAG_VERSION" val="1.0"/>
  <p:tag name="KSO_WM_BEAUTIFY_FLAG" val="#wm#"/>
  <p:tag name="KSO_WM_UNIT_COLOR_SCHEME_SHAPE_ID" val="34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VALUE" val="18"/>
  <p:tag name="KSO_WM_UNIT_HIGHLIGHT" val="0"/>
  <p:tag name="KSO_WM_UNIT_COMPATIBLE" val="0"/>
  <p:tag name="KSO_WM_DIAGRAM_GROUP_CODE" val="m1-1"/>
  <p:tag name="KSO_WM_UNIT_TYPE" val="m_h_a"/>
  <p:tag name="KSO_WM_UNIT_INDEX" val="1_2_1"/>
  <p:tag name="KSO_WM_UNIT_ID" val="custom20191415_2*m_h_a*1_2_1"/>
  <p:tag name="KSO_WM_TEMPLATE_CATEGORY" val="custom"/>
  <p:tag name="KSO_WM_TEMPLATE_INDEX" val="20191415"/>
  <p:tag name="KSO_WM_UNIT_LAYERLEVEL" val="1_1_1"/>
  <p:tag name="KSO_WM_TAG_VERSION" val="1.0"/>
  <p:tag name="KSO_WM_BEAUTIFY_FLAG" val="#wm#"/>
  <p:tag name="KSO_WM_UNIT_COLOR_SCHEME_SHAPE_ID" val="40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VALUE" val="18"/>
  <p:tag name="KSO_WM_UNIT_HIGHLIGHT" val="0"/>
  <p:tag name="KSO_WM_UNIT_COMPATIBLE" val="0"/>
  <p:tag name="KSO_WM_DIAGRAM_GROUP_CODE" val="m1-1"/>
  <p:tag name="KSO_WM_UNIT_TYPE" val="m_h_a"/>
  <p:tag name="KSO_WM_UNIT_INDEX" val="1_3_1"/>
  <p:tag name="KSO_WM_UNIT_ID" val="custom20191415_2*m_h_a*1_3_1"/>
  <p:tag name="KSO_WM_TEMPLATE_CATEGORY" val="custom"/>
  <p:tag name="KSO_WM_TEMPLATE_INDEX" val="20191415"/>
  <p:tag name="KSO_WM_UNIT_LAYERLEVEL" val="1_1_1"/>
  <p:tag name="KSO_WM_TAG_VERSION" val="1.0"/>
  <p:tag name="KSO_WM_BEAUTIFY_FLAG" val="#wm#"/>
  <p:tag name="KSO_WM_UNIT_COLOR_SCHEME_SHAPE_ID" val="43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VALUE" val="18"/>
  <p:tag name="KSO_WM_UNIT_HIGHLIGHT" val="0"/>
  <p:tag name="KSO_WM_UNIT_COMPATIBLE" val="0"/>
  <p:tag name="KSO_WM_DIAGRAM_GROUP_CODE" val="m1-1"/>
  <p:tag name="KSO_WM_UNIT_TYPE" val="m_h_a"/>
  <p:tag name="KSO_WM_UNIT_INDEX" val="1_4_1"/>
  <p:tag name="KSO_WM_UNIT_ID" val="custom20191415_2*m_h_a*1_4_1"/>
  <p:tag name="KSO_WM_TEMPLATE_CATEGORY" val="custom"/>
  <p:tag name="KSO_WM_TEMPLATE_INDEX" val="20191415"/>
  <p:tag name="KSO_WM_UNIT_LAYERLEVEL" val="1_1_1"/>
  <p:tag name="KSO_WM_TAG_VERSION" val="1.0"/>
  <p:tag name="KSO_WM_BEAUTIFY_FLAG" val="#wm#"/>
  <p:tag name="KSO_WM_UNIT_COLOR_SCHEME_SHAPE_ID" val="46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i"/>
  <p:tag name="KSO_WM_UNIT_INDEX" val="1"/>
  <p:tag name="KSO_WM_UNIT_ID" val="custom20191415_2*i*1"/>
  <p:tag name="KSO_WM_TEMPLATE_CATEGORY" val="custom"/>
  <p:tag name="KSO_WM_TEMPLATE_INDEX" val="20191415"/>
  <p:tag name="KSO_WM_UNIT_LAYERLEVEL" val="1"/>
  <p:tag name="KSO_WM_TAG_VERSION" val="1.0"/>
  <p:tag name="KSO_WM_BEAUTIFY_FLAG" val="#wm#"/>
  <p:tag name="KSO_WM_UNIT_COLOR_SCHEME_SHAPE_ID" val="4"/>
  <p:tag name="KSO_WM_UNIT_COLOR_SCHEME_PARENT_PAGE" val="0_5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z"/>
  <p:tag name="KSO_WM_UNIT_INDEX" val="1_2_1"/>
  <p:tag name="KSO_WM_UNIT_ID" val="custom20191415_2*m_h_z*1_2_1"/>
  <p:tag name="KSO_WM_TEMPLATE_CATEGORY" val="custom"/>
  <p:tag name="KSO_WM_TEMPLATE_INDEX" val="20191415"/>
  <p:tag name="KSO_WM_UNIT_LAYERLEVEL" val="1_1_1"/>
  <p:tag name="KSO_WM_TAG_VERSION" val="1.0"/>
  <p:tag name="KSO_WM_BEAUTIFY_FLAG" val="#wm#"/>
  <p:tag name="KSO_WM_UNIT_COLOR_SCHEME_SHAPE_ID" val="8"/>
  <p:tag name="KSO_WM_UNIT_COLOR_SCHEME_PARENT_PAGE" val="0_5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z"/>
  <p:tag name="KSO_WM_UNIT_INDEX" val="1_3_1"/>
  <p:tag name="KSO_WM_UNIT_ID" val="custom20191415_2*m_h_z*1_3_1"/>
  <p:tag name="KSO_WM_TEMPLATE_CATEGORY" val="custom"/>
  <p:tag name="KSO_WM_TEMPLATE_INDEX" val="20191415"/>
  <p:tag name="KSO_WM_UNIT_LAYERLEVEL" val="1_1_1"/>
  <p:tag name="KSO_WM_TAG_VERSION" val="1.0"/>
  <p:tag name="KSO_WM_BEAUTIFY_FLAG" val="#wm#"/>
  <p:tag name="KSO_WM_UNIT_COLOR_SCHEME_SHAPE_ID" val="35"/>
  <p:tag name="KSO_WM_UNIT_COLOR_SCHEME_PARENT_PAGE" val="0_5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z"/>
  <p:tag name="KSO_WM_UNIT_INDEX" val="1_4_1"/>
  <p:tag name="KSO_WM_UNIT_ID" val="custom20191415_2*m_h_z*1_4_1"/>
  <p:tag name="KSO_WM_TEMPLATE_CATEGORY" val="custom"/>
  <p:tag name="KSO_WM_TEMPLATE_INDEX" val="20191415"/>
  <p:tag name="KSO_WM_UNIT_LAYERLEVEL" val="1_1_1"/>
  <p:tag name="KSO_WM_TAG_VERSION" val="1.0"/>
  <p:tag name="KSO_WM_BEAUTIFY_FLAG" val="#wm#"/>
  <p:tag name="KSO_WM_UNIT_COLOR_SCHEME_SHAPE_ID" val="36"/>
  <p:tag name="KSO_WM_UNIT_COLOR_SCHEME_PARENT_PAGE" val="0_5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HIGHLIGHT" val="0"/>
  <p:tag name="KSO_WM_UNIT_COMPATIBLE" val="0"/>
  <p:tag name="KSO_WM_DIAGRAM_GROUP_CODE" val="m1-1"/>
  <p:tag name="KSO_WM_UNIT_TYPE" val="a"/>
  <p:tag name="KSO_WM_UNIT_INDEX" val="1"/>
  <p:tag name="KSO_WM_UNIT_ID" val="custom20191415_2*a*1"/>
  <p:tag name="KSO_WM_TEMPLATE_CATEGORY" val="custom"/>
  <p:tag name="KSO_WM_TEMPLATE_INDEX" val="20191415"/>
  <p:tag name="KSO_WM_UNIT_LAYERLEVEL" val="1"/>
  <p:tag name="KSO_WM_TAG_VERSION" val="1.0"/>
  <p:tag name="KSO_WM_BEAUTIFY_FLAG" val="#wm#"/>
  <p:tag name="KSO_WM_UNIT_PRESET_TEXT" val="CONTENTS"/>
  <p:tag name="KSO_WM_UNIT_VALUE" val="34"/>
  <p:tag name="KSO_WM_UNIT_COLOR_SCHEME_SHAPE_ID" val="27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5_1"/>
  <p:tag name="KSO_WM_UNIT_ID" val="custom20191415_2*m_h_i*1_5_1"/>
  <p:tag name="KSO_WM_TEMPLATE_CATEGORY" val="custom"/>
  <p:tag name="KSO_WM_TEMPLATE_INDEX" val="20191415"/>
  <p:tag name="KSO_WM_UNIT_LAYERLEVEL" val="1_1_1"/>
  <p:tag name="KSO_WM_TAG_VERSION" val="1.0"/>
  <p:tag name="KSO_WM_BEAUTIFY_FLAG" val="#wm#"/>
  <p:tag name="KSO_WM_UNIT_COLOR_SCHEME_SHAPE_ID" val="7"/>
  <p:tag name="KSO_WM_UNIT_COLOR_SCHEME_PARENT_PAGE" val="0_5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VALUE" val="18"/>
  <p:tag name="KSO_WM_UNIT_HIGHLIGHT" val="0"/>
  <p:tag name="KSO_WM_UNIT_COMPATIBLE" val="0"/>
  <p:tag name="KSO_WM_DIAGRAM_GROUP_CODE" val="m1-1"/>
  <p:tag name="KSO_WM_UNIT_TYPE" val="m_h_a"/>
  <p:tag name="KSO_WM_UNIT_INDEX" val="1_5_1"/>
  <p:tag name="KSO_WM_UNIT_ID" val="custom20191415_2*m_h_a*1_5_1"/>
  <p:tag name="KSO_WM_TEMPLATE_CATEGORY" val="custom"/>
  <p:tag name="KSO_WM_TEMPLATE_INDEX" val="20191415"/>
  <p:tag name="KSO_WM_UNIT_LAYERLEVEL" val="1_1_1"/>
  <p:tag name="KSO_WM_TAG_VERSION" val="1.0"/>
  <p:tag name="KSO_WM_BEAUTIFY_FLAG" val="#wm#"/>
  <p:tag name="KSO_WM_UNIT_COLOR_SCHEME_SHAPE_ID" val="49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1_Office 主题​​">
  <a:themeElements>
    <a:clrScheme name="20191415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75849F"/>
      </a:accent1>
      <a:accent2>
        <a:srgbClr val="717A89"/>
      </a:accent2>
      <a:accent3>
        <a:srgbClr val="75849F"/>
      </a:accent3>
      <a:accent4>
        <a:srgbClr val="717A89"/>
      </a:accent4>
      <a:accent5>
        <a:srgbClr val="75849F"/>
      </a:accent5>
      <a:accent6>
        <a:srgbClr val="717A89"/>
      </a:accent6>
      <a:hlink>
        <a:srgbClr val="4472C4"/>
      </a:hlink>
      <a:folHlink>
        <a:srgbClr val="BFBFBF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1855</Words>
  <Application>Microsoft Office PowerPoint</Application>
  <PresentationFormat>宽屏</PresentationFormat>
  <Paragraphs>212</Paragraphs>
  <Slides>25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宋体</vt:lpstr>
      <vt:lpstr>微软雅黑</vt:lpstr>
      <vt:lpstr>Arial</vt:lpstr>
      <vt:lpstr>Calibri</vt:lpstr>
      <vt:lpstr>Cambria Math</vt:lpstr>
      <vt:lpstr>1_Office 主题​​</vt:lpstr>
      <vt:lpstr>基于负载特征的Redis数据库性能预测</vt:lpstr>
      <vt:lpstr>PowerPoint 演示文稿</vt:lpstr>
      <vt:lpstr>选题依据 </vt:lpstr>
      <vt:lpstr>选题依据 </vt:lpstr>
      <vt:lpstr>研究内容</vt:lpstr>
      <vt:lpstr>负载特征</vt:lpstr>
      <vt:lpstr>负载的选择</vt:lpstr>
      <vt:lpstr>workload</vt:lpstr>
      <vt:lpstr>研究内容</vt:lpstr>
      <vt:lpstr>研究方法和手段   </vt:lpstr>
      <vt:lpstr>研究方法和手段   </vt:lpstr>
      <vt:lpstr>研究方法和手段   </vt:lpstr>
      <vt:lpstr>研究方法和手段   </vt:lpstr>
      <vt:lpstr>研究方法和手段   </vt:lpstr>
      <vt:lpstr>数据收集和处理</vt:lpstr>
      <vt:lpstr>数据收集与处理</vt:lpstr>
      <vt:lpstr>数据收集与处理</vt:lpstr>
      <vt:lpstr>对workloada下收集的数据进行建模</vt:lpstr>
      <vt:lpstr>数据建模结果展示</vt:lpstr>
      <vt:lpstr>数据收集与处理</vt:lpstr>
      <vt:lpstr>数据验证</vt:lpstr>
      <vt:lpstr>数据验证</vt:lpstr>
      <vt:lpstr>数据验证</vt:lpstr>
      <vt:lpstr>数据验证</vt:lpstr>
      <vt:lpstr>致谢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基于负载特征的Redis数据库性能预测</dc:title>
  <dc:creator>周元核</dc:creator>
  <cp:lastModifiedBy>元核</cp:lastModifiedBy>
  <cp:revision>194</cp:revision>
  <dcterms:created xsi:type="dcterms:W3CDTF">2019-06-19T02:08:00Z</dcterms:created>
  <dcterms:modified xsi:type="dcterms:W3CDTF">2021-05-22T12:37:12Z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C837E539AA41427ABF0B6FC0CFA9150D</vt:lpwstr>
  </property>
</Properties>
</file>